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80" r:id="rId4"/>
    <p:sldId id="25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6296"/>
  </p:normalViewPr>
  <p:slideViewPr>
    <p:cSldViewPr snapToGrid="0">
      <p:cViewPr varScale="1">
        <p:scale>
          <a:sx n="90" d="100"/>
          <a:sy n="90" d="100"/>
        </p:scale>
        <p:origin x="232" y="8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95C7B-C83D-E117-2AB7-418189734B2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09B5E44-1DA1-9442-0E3D-3C39C7C82E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57E5864-886F-6827-F546-94B840322BBA}"/>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1ACDAC0A-23A3-6CD9-D085-320514A973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DA6D5F-05D6-D78E-15F8-E5EA8AEE8BAF}"/>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2286594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A99EF-D337-B049-CB93-69EF1FFC395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A2E9353-455A-1784-B392-C643290F3C2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8E1DD8-D977-6A6F-44E1-6227E187CFAB}"/>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F8456D4C-BE8C-9BFB-BC9A-963CA10610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2D032E-1C5E-8290-19AC-97D921AC0F2A}"/>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4078894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D07D8A-1A2F-3FFD-D829-7D32E87FD8F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E8CA99C-2039-5FD2-86EC-4EB14FFDDD1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ACF5FCA-37CD-F84F-DC3F-5ABAAE21451C}"/>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95E1A5C3-A544-016F-6604-31F2B08FE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BE4C1-3E81-E648-F67E-22735BEFAEEA}"/>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2424793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8830F-EDD3-5903-8590-10EE219E269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E0D50C8-7536-299B-5C91-6D391E1CB0C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E2EF83-D3CA-03B3-05D0-C21C34CEB1F9}"/>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CDE3FAF9-8969-A133-1286-B04DA1A9C2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0F68F-6B3B-3F90-477E-D34AF98427CB}"/>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2902817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C3594-4EFD-263F-0997-E101F79DC60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92E12DF-FFB0-6EAF-70A1-E83A19E4DC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5DFB691-A887-C935-2570-94CE9AD67163}"/>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D1B0B08A-372F-5527-0D32-F2D9F0A644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BC2410-EA69-4DC4-B7B9-B8DEEA43A04F}"/>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1735993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B90D-16F3-25A6-79C0-67C93ACE8EE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395B946-77D5-4B2F-89D7-E9EF6E14EE1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2DDB393-94F8-86D4-561E-52E0614D85F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C57E26B-EF76-6BFB-E084-CDDE3A89EEA6}"/>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6" name="Footer Placeholder 5">
            <a:extLst>
              <a:ext uri="{FF2B5EF4-FFF2-40B4-BE49-F238E27FC236}">
                <a16:creationId xmlns:a16="http://schemas.microsoft.com/office/drawing/2014/main" id="{146803E1-8CC7-63D8-6F73-BE64DBC8AD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3B7779-5621-DAB6-22B2-BEDB950B8571}"/>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63203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552A8-314E-F9E9-3655-456E216244A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D74C01B-4DB9-0EB0-3F62-7A8DF07230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2EE0FC6-7CD3-F8BE-40B2-750F092D47C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649C53E-57B8-55DE-897E-72C70D4DC0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926679B-2EB2-6D0C-A49C-A63E6402B26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211A105-D206-D54F-206F-844FCF05C8ED}"/>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8" name="Footer Placeholder 7">
            <a:extLst>
              <a:ext uri="{FF2B5EF4-FFF2-40B4-BE49-F238E27FC236}">
                <a16:creationId xmlns:a16="http://schemas.microsoft.com/office/drawing/2014/main" id="{E13F0ACE-5995-DE2E-6159-D509172893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BAFB24-AD51-3A07-A961-04D2E4F49C19}"/>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3216421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012E8-C133-FFEC-D522-05397C26409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DD414D6-9BEC-E788-422D-CCDCBD9A76D5}"/>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4" name="Footer Placeholder 3">
            <a:extLst>
              <a:ext uri="{FF2B5EF4-FFF2-40B4-BE49-F238E27FC236}">
                <a16:creationId xmlns:a16="http://schemas.microsoft.com/office/drawing/2014/main" id="{B67401DB-5094-4B19-6998-A7E7B556AF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DE1AEE6-56D4-5644-4F9B-B47955F7E496}"/>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1622202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FE661E-CE17-65D5-E44B-8EABC3EC9757}"/>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3" name="Footer Placeholder 2">
            <a:extLst>
              <a:ext uri="{FF2B5EF4-FFF2-40B4-BE49-F238E27FC236}">
                <a16:creationId xmlns:a16="http://schemas.microsoft.com/office/drawing/2014/main" id="{D624A47B-DBE2-88F7-8CE3-3218A240D5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F16B6C-1A8A-1678-9820-88DF9F287359}"/>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459551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285D-C2B1-4EB5-692E-8C309E74E89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99E8257-E1ED-D287-4856-839A967C9C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798E821-4FAB-E229-6CA3-B0A69AFC2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C95FDFB-3A22-2E66-F8DE-84A96FBC24F4}"/>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6" name="Footer Placeholder 5">
            <a:extLst>
              <a:ext uri="{FF2B5EF4-FFF2-40B4-BE49-F238E27FC236}">
                <a16:creationId xmlns:a16="http://schemas.microsoft.com/office/drawing/2014/main" id="{FC9EB52B-98FD-76DC-ECE0-B8FBBE15D1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BB0296-A758-3194-A67D-6638E3AF3556}"/>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58248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AAEE7-2ED0-79FC-1261-AF78BF35D7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4F7A795-B162-1BF0-AC4C-971E02014A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3570D51-0F2A-B766-92BC-A336D43712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C7E98D4-8F9F-E43E-A47B-07A3004FA927}"/>
              </a:ext>
            </a:extLst>
          </p:cNvPr>
          <p:cNvSpPr>
            <a:spLocks noGrp="1"/>
          </p:cNvSpPr>
          <p:nvPr>
            <p:ph type="dt" sz="half" idx="10"/>
          </p:nvPr>
        </p:nvSpPr>
        <p:spPr/>
        <p:txBody>
          <a:bodyPr/>
          <a:lstStyle/>
          <a:p>
            <a:fld id="{82648877-8FEB-E34F-B285-249F4C147CF7}" type="datetimeFigureOut">
              <a:rPr lang="en-US" smtClean="0"/>
              <a:t>6/24/23</a:t>
            </a:fld>
            <a:endParaRPr lang="en-US"/>
          </a:p>
        </p:txBody>
      </p:sp>
      <p:sp>
        <p:nvSpPr>
          <p:cNvPr id="6" name="Footer Placeholder 5">
            <a:extLst>
              <a:ext uri="{FF2B5EF4-FFF2-40B4-BE49-F238E27FC236}">
                <a16:creationId xmlns:a16="http://schemas.microsoft.com/office/drawing/2014/main" id="{EE9C1300-5473-994E-2422-5C1F8E65A0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97FA1A-F373-EBFF-2DD9-720E5A5C5CEE}"/>
              </a:ext>
            </a:extLst>
          </p:cNvPr>
          <p:cNvSpPr>
            <a:spLocks noGrp="1"/>
          </p:cNvSpPr>
          <p:nvPr>
            <p:ph type="sldNum" sz="quarter" idx="12"/>
          </p:nvPr>
        </p:nvSpPr>
        <p:spPr/>
        <p:txBody>
          <a:bodyPr/>
          <a:lstStyle/>
          <a:p>
            <a:fld id="{5AEDDC47-59A9-AA42-A2A1-CB3F50088DC0}" type="slidenum">
              <a:rPr lang="en-US" smtClean="0"/>
              <a:t>‹#›</a:t>
            </a:fld>
            <a:endParaRPr lang="en-US"/>
          </a:p>
        </p:txBody>
      </p:sp>
    </p:spTree>
    <p:extLst>
      <p:ext uri="{BB962C8B-B14F-4D97-AF65-F5344CB8AC3E}">
        <p14:creationId xmlns:p14="http://schemas.microsoft.com/office/powerpoint/2010/main" val="4149684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D27C50-FB80-A59C-99C9-4BCB11CE90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4077EB-D710-1956-CBB3-B4C24831C3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31BCD0-F199-7CB2-A38E-B8A093176C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648877-8FEB-E34F-B285-249F4C147CF7}" type="datetimeFigureOut">
              <a:rPr lang="en-US" smtClean="0"/>
              <a:t>6/24/23</a:t>
            </a:fld>
            <a:endParaRPr lang="en-US"/>
          </a:p>
        </p:txBody>
      </p:sp>
      <p:sp>
        <p:nvSpPr>
          <p:cNvPr id="5" name="Footer Placeholder 4">
            <a:extLst>
              <a:ext uri="{FF2B5EF4-FFF2-40B4-BE49-F238E27FC236}">
                <a16:creationId xmlns:a16="http://schemas.microsoft.com/office/drawing/2014/main" id="{B9B670FB-4761-7EAF-31E4-B24F0C2B5E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2DE4D37-8593-DFF5-3D37-AF042540EE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EDDC47-59A9-AA42-A2A1-CB3F50088DC0}" type="slidenum">
              <a:rPr lang="en-US" smtClean="0"/>
              <a:t>‹#›</a:t>
            </a:fld>
            <a:endParaRPr lang="en-US"/>
          </a:p>
        </p:txBody>
      </p:sp>
    </p:spTree>
    <p:extLst>
      <p:ext uri="{BB962C8B-B14F-4D97-AF65-F5344CB8AC3E}">
        <p14:creationId xmlns:p14="http://schemas.microsoft.com/office/powerpoint/2010/main" val="4258896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7" name="Picture 26" descr="A grocery shopping cart full of food&#10;&#10;Description automatically generated with low confidence">
            <a:extLst>
              <a:ext uri="{FF2B5EF4-FFF2-40B4-BE49-F238E27FC236}">
                <a16:creationId xmlns:a16="http://schemas.microsoft.com/office/drawing/2014/main" id="{FE8E8EEA-42FA-7738-4088-ABDEF051DE37}"/>
              </a:ext>
            </a:extLst>
          </p:cNvPr>
          <p:cNvPicPr>
            <a:picLocks noChangeAspect="1"/>
          </p:cNvPicPr>
          <p:nvPr/>
        </p:nvPicPr>
        <p:blipFill>
          <a:blip r:embed="rId2"/>
          <a:stretch>
            <a:fillRect/>
          </a:stretch>
        </p:blipFill>
        <p:spPr>
          <a:xfrm>
            <a:off x="0" y="-57066"/>
            <a:ext cx="12192000" cy="6915066"/>
          </a:xfrm>
          <a:prstGeom prst="rect">
            <a:avLst/>
          </a:prstGeom>
        </p:spPr>
      </p:pic>
      <p:sp>
        <p:nvSpPr>
          <p:cNvPr id="15" name="TextBox 14">
            <a:extLst>
              <a:ext uri="{FF2B5EF4-FFF2-40B4-BE49-F238E27FC236}">
                <a16:creationId xmlns:a16="http://schemas.microsoft.com/office/drawing/2014/main" id="{11914E38-CDC2-67D8-877F-E233DE8B62F8}"/>
              </a:ext>
            </a:extLst>
          </p:cNvPr>
          <p:cNvSpPr txBox="1"/>
          <p:nvPr/>
        </p:nvSpPr>
        <p:spPr>
          <a:xfrm>
            <a:off x="5024437" y="871537"/>
            <a:ext cx="7167563" cy="3970318"/>
          </a:xfrm>
          <a:prstGeom prst="rect">
            <a:avLst/>
          </a:prstGeom>
          <a:noFill/>
        </p:spPr>
        <p:txBody>
          <a:bodyPr wrap="square" rtlCol="0">
            <a:spAutoFit/>
          </a:bodyPr>
          <a:lstStyle/>
          <a:p>
            <a:r>
              <a:rPr lang="en-US" sz="2800" b="1" dirty="0">
                <a:solidFill>
                  <a:schemeClr val="bg1"/>
                </a:solidFill>
                <a:latin typeface="APPLE CHANCERY" panose="03020702040506060504" pitchFamily="66" charset="-79"/>
                <a:cs typeface="APPLE CHANCERY" panose="03020702040506060504" pitchFamily="66" charset="-79"/>
              </a:rPr>
              <a:t>Marketing and Retail Analysis – Project 2</a:t>
            </a:r>
          </a:p>
          <a:p>
            <a:endParaRPr lang="en-US" sz="2800" dirty="0"/>
          </a:p>
          <a:p>
            <a:r>
              <a:rPr lang="en-US" sz="2800" b="1" dirty="0">
                <a:solidFill>
                  <a:schemeClr val="bg1"/>
                </a:solidFill>
                <a:latin typeface="APPLE CHANCERY" panose="03020702040506060504" pitchFamily="66" charset="-79"/>
                <a:cs typeface="APPLE CHANCERY" panose="03020702040506060504" pitchFamily="66" charset="-79"/>
              </a:rPr>
              <a:t>Grocery Store Data</a:t>
            </a:r>
          </a:p>
          <a:p>
            <a:endParaRPr lang="en-US" sz="2800" b="1" dirty="0">
              <a:solidFill>
                <a:schemeClr val="bg1"/>
              </a:solidFill>
              <a:latin typeface="APPLE CHANCERY" panose="03020702040506060504" pitchFamily="66" charset="-79"/>
              <a:cs typeface="APPLE CHANCERY" panose="03020702040506060504" pitchFamily="66" charset="-79"/>
            </a:endParaRPr>
          </a:p>
          <a:p>
            <a:r>
              <a:rPr lang="en-IE" sz="2800" b="1" dirty="0">
                <a:solidFill>
                  <a:schemeClr val="bg1"/>
                </a:solidFill>
                <a:latin typeface="APPLE CHANCERY" panose="03020702040506060504" pitchFamily="66" charset="-79"/>
                <a:cs typeface="APPLE CHANCERY" panose="03020702040506060504" pitchFamily="66" charset="-79"/>
              </a:rPr>
              <a:t>Yaresh Vijayasundaram </a:t>
            </a:r>
          </a:p>
          <a:p>
            <a:r>
              <a:rPr lang="en-IE" sz="2800" b="1" dirty="0">
                <a:solidFill>
                  <a:schemeClr val="bg1"/>
                </a:solidFill>
                <a:latin typeface="APPLE CHANCERY" panose="03020702040506060504" pitchFamily="66" charset="-79"/>
                <a:cs typeface="APPLE CHANCERY" panose="03020702040506060504" pitchFamily="66" charset="-79"/>
              </a:rPr>
              <a:t>Post Graduate Program in Data Science and Business Analytics</a:t>
            </a:r>
          </a:p>
          <a:p>
            <a:r>
              <a:rPr lang="en-IE" sz="2800" b="1" dirty="0">
                <a:solidFill>
                  <a:schemeClr val="bg1"/>
                </a:solidFill>
                <a:latin typeface="APPLE CHANCERY" panose="03020702040506060504" pitchFamily="66" charset="-79"/>
                <a:cs typeface="APPLE CHANCERY" panose="03020702040506060504" pitchFamily="66" charset="-79"/>
              </a:rPr>
              <a:t>BATCH: PGPDSBA.O.SEP22.A</a:t>
            </a:r>
          </a:p>
          <a:p>
            <a:endParaRPr lang="en-US" sz="2800" b="1" dirty="0">
              <a:solidFill>
                <a:schemeClr val="bg1"/>
              </a:solidFill>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2262040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47E1C21-C2E2-C4FA-2394-25AC2A5E07BD}"/>
              </a:ext>
            </a:extLst>
          </p:cNvPr>
          <p:cNvSpPr txBox="1"/>
          <p:nvPr/>
        </p:nvSpPr>
        <p:spPr>
          <a:xfrm>
            <a:off x="645064" y="525982"/>
            <a:ext cx="4282983" cy="120036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b="1" kern="1200">
                <a:solidFill>
                  <a:schemeClr val="tx1"/>
                </a:solidFill>
                <a:latin typeface="+mj-lt"/>
                <a:ea typeface="+mj-ea"/>
                <a:cs typeface="+mj-cs"/>
              </a:rPr>
              <a:t>Orders by Month</a:t>
            </a:r>
          </a:p>
        </p:txBody>
      </p:sp>
      <p:sp>
        <p:nvSpPr>
          <p:cNvPr id="23" name="Rectangle 2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2BC3F3C-E2D5-881A-F47B-EC1AF3554C4C}"/>
              </a:ext>
            </a:extLst>
          </p:cNvPr>
          <p:cNvSpPr>
            <a:spLocks noGrp="1"/>
          </p:cNvSpPr>
          <p:nvPr>
            <p:ph idx="1"/>
          </p:nvPr>
        </p:nvSpPr>
        <p:spPr>
          <a:xfrm>
            <a:off x="645066" y="2031101"/>
            <a:ext cx="4282984" cy="3511943"/>
          </a:xfrm>
        </p:spPr>
        <p:txBody>
          <a:bodyPr vert="horz" lIns="91440" tIns="45720" rIns="91440" bIns="45720" rtlCol="0" anchor="ctr">
            <a:noAutofit/>
          </a:bodyPr>
          <a:lstStyle/>
          <a:p>
            <a:r>
              <a:rPr lang="en-US" sz="1600" dirty="0">
                <a:latin typeface="Bookman Old Style" panose="02050604050505020204" pitchFamily="18" charset="0"/>
              </a:rPr>
              <a:t>The data indicates variations in customer ordering patterns throughout the year. </a:t>
            </a:r>
          </a:p>
          <a:p>
            <a:r>
              <a:rPr lang="en-IE" sz="1600" b="0" i="0" u="none" strike="noStrike" dirty="0">
                <a:solidFill>
                  <a:srgbClr val="374151"/>
                </a:solidFill>
                <a:effectLst/>
                <a:latin typeface="Bookman Old Style" panose="02050604050505020204" pitchFamily="18" charset="0"/>
              </a:rPr>
              <a:t>The highest number of unique orders was observed in January, followed by February and May. June had the lowest count of unique orders. It is worth noting that there is a relatively consistent level of order activity during the summer months (June, July, and August) and a slight increase in September</a:t>
            </a:r>
            <a:endParaRPr lang="en-US" sz="1600" dirty="0">
              <a:latin typeface="Bookman Old Style" panose="02050604050505020204" pitchFamily="18" charset="0"/>
            </a:endParaRPr>
          </a:p>
        </p:txBody>
      </p:sp>
      <p:sp>
        <p:nvSpPr>
          <p:cNvPr id="25" name="Rectangle 2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diagram, line, plot, slope&#10;&#10;Description automatically generated">
            <a:extLst>
              <a:ext uri="{FF2B5EF4-FFF2-40B4-BE49-F238E27FC236}">
                <a16:creationId xmlns:a16="http://schemas.microsoft.com/office/drawing/2014/main" id="{B43D3064-2E5A-2918-DA9A-8BC800BBEC30}"/>
              </a:ext>
            </a:extLst>
          </p:cNvPr>
          <p:cNvPicPr>
            <a:picLocks noChangeAspect="1"/>
          </p:cNvPicPr>
          <p:nvPr/>
        </p:nvPicPr>
        <p:blipFill>
          <a:blip r:embed="rId2"/>
          <a:stretch>
            <a:fillRect/>
          </a:stretch>
        </p:blipFill>
        <p:spPr>
          <a:xfrm>
            <a:off x="5987738" y="1342759"/>
            <a:ext cx="5628018" cy="3939611"/>
          </a:xfrm>
          <a:prstGeom prst="rect">
            <a:avLst/>
          </a:prstGeom>
        </p:spPr>
      </p:pic>
    </p:spTree>
    <p:extLst>
      <p:ext uri="{BB962C8B-B14F-4D97-AF65-F5344CB8AC3E}">
        <p14:creationId xmlns:p14="http://schemas.microsoft.com/office/powerpoint/2010/main" val="65965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26A6B5D-7F27-CEEE-A64D-C5F0548B23A4}"/>
              </a:ext>
            </a:extLst>
          </p:cNvPr>
          <p:cNvSpPr>
            <a:spLocks noGrp="1"/>
          </p:cNvSpPr>
          <p:nvPr>
            <p:ph idx="1"/>
          </p:nvPr>
        </p:nvSpPr>
        <p:spPr>
          <a:xfrm>
            <a:off x="6739128" y="2664886"/>
            <a:ext cx="4818888" cy="3550789"/>
          </a:xfrm>
        </p:spPr>
        <p:txBody>
          <a:bodyPr anchor="t">
            <a:normAutofit/>
          </a:bodyPr>
          <a:lstStyle/>
          <a:p>
            <a:r>
              <a:rPr lang="en-IE" sz="1800" b="0" i="0" u="none" strike="noStrike" dirty="0">
                <a:solidFill>
                  <a:srgbClr val="374151"/>
                </a:solidFill>
                <a:effectLst/>
                <a:latin typeface="Bookman Old Style" panose="02050604050505020204" pitchFamily="18" charset="0"/>
              </a:rPr>
              <a:t>This data suggests that there is relatively consistent order activity throughout the weekdays, with Wednesday, Thursday, and Friday showing a slightly higher number of unique orders. Saturdays and Sundays have the highest count of unique orders, indicating increased customer engagement and purchasing behaviour over the weekends</a:t>
            </a:r>
            <a:r>
              <a:rPr lang="en-IE" sz="1200" b="0" i="0" u="none" strike="noStrike" dirty="0">
                <a:solidFill>
                  <a:srgbClr val="374151"/>
                </a:solidFill>
                <a:effectLst/>
                <a:latin typeface="Söhne"/>
              </a:rPr>
              <a:t>.</a:t>
            </a:r>
            <a:endParaRPr lang="en-US" sz="1700" dirty="0">
              <a:latin typeface="Bookman Old Style" panose="02050604050505020204" pitchFamily="18" charset="0"/>
            </a:endParaRPr>
          </a:p>
        </p:txBody>
      </p:sp>
      <p:sp>
        <p:nvSpPr>
          <p:cNvPr id="6" name="TextBox 5">
            <a:extLst>
              <a:ext uri="{FF2B5EF4-FFF2-40B4-BE49-F238E27FC236}">
                <a16:creationId xmlns:a16="http://schemas.microsoft.com/office/drawing/2014/main" id="{A5F95A8C-9BB8-FD05-D017-82A5B224C488}"/>
              </a:ext>
            </a:extLst>
          </p:cNvPr>
          <p:cNvSpPr txBox="1"/>
          <p:nvPr/>
        </p:nvSpPr>
        <p:spPr>
          <a:xfrm>
            <a:off x="6739128" y="1530488"/>
            <a:ext cx="3529013" cy="400110"/>
          </a:xfrm>
          <a:prstGeom prst="rect">
            <a:avLst/>
          </a:prstGeom>
          <a:noFill/>
        </p:spPr>
        <p:txBody>
          <a:bodyPr wrap="square" rtlCol="0">
            <a:spAutoFit/>
          </a:bodyPr>
          <a:lstStyle/>
          <a:p>
            <a:r>
              <a:rPr lang="en-US" sz="2000" b="1" dirty="0">
                <a:latin typeface="Bookman Old Style" panose="02050604050505020204" pitchFamily="18" charset="0"/>
              </a:rPr>
              <a:t>Orders by Weekday </a:t>
            </a:r>
          </a:p>
        </p:txBody>
      </p:sp>
      <p:pic>
        <p:nvPicPr>
          <p:cNvPr id="8" name="Picture 7" descr="A picture containing screenshot, text, diagram, rectangle&#10;&#10;Description automatically generated">
            <a:extLst>
              <a:ext uri="{FF2B5EF4-FFF2-40B4-BE49-F238E27FC236}">
                <a16:creationId xmlns:a16="http://schemas.microsoft.com/office/drawing/2014/main" id="{E96737E6-5AD5-A21D-CB8D-A591A41DFFFE}"/>
              </a:ext>
            </a:extLst>
          </p:cNvPr>
          <p:cNvPicPr>
            <a:picLocks noChangeAspect="1"/>
          </p:cNvPicPr>
          <p:nvPr/>
        </p:nvPicPr>
        <p:blipFill>
          <a:blip r:embed="rId2"/>
          <a:stretch>
            <a:fillRect/>
          </a:stretch>
        </p:blipFill>
        <p:spPr>
          <a:xfrm>
            <a:off x="428625" y="528638"/>
            <a:ext cx="6018848" cy="5447451"/>
          </a:xfrm>
          <a:prstGeom prst="rect">
            <a:avLst/>
          </a:prstGeom>
          <a:ln>
            <a:solidFill>
              <a:schemeClr val="accent2"/>
            </a:solidFill>
          </a:ln>
        </p:spPr>
      </p:pic>
    </p:spTree>
    <p:extLst>
      <p:ext uri="{BB962C8B-B14F-4D97-AF65-F5344CB8AC3E}">
        <p14:creationId xmlns:p14="http://schemas.microsoft.com/office/powerpoint/2010/main" val="477274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6F9A66A-BCAE-2576-E173-C8F95E443E7E}"/>
              </a:ext>
            </a:extLst>
          </p:cNvPr>
          <p:cNvSpPr>
            <a:spLocks noGrp="1"/>
          </p:cNvSpPr>
          <p:nvPr>
            <p:ph type="title"/>
          </p:nvPr>
        </p:nvSpPr>
        <p:spPr>
          <a:xfrm>
            <a:off x="841247" y="978619"/>
            <a:ext cx="3410712" cy="1106424"/>
          </a:xfrm>
        </p:spPr>
        <p:txBody>
          <a:bodyPr>
            <a:normAutofit/>
          </a:bodyPr>
          <a:lstStyle/>
          <a:p>
            <a:r>
              <a:rPr lang="en-US" sz="2800" dirty="0">
                <a:latin typeface="Bookman Old Style" panose="02050604050505020204" pitchFamily="18" charset="0"/>
              </a:rPr>
              <a:t>Top ordered products- 2018 </a:t>
            </a:r>
          </a:p>
        </p:txBody>
      </p:sp>
      <p:sp>
        <p:nvSpPr>
          <p:cNvPr id="14" name="Rectangle 13">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68A145E-277F-AD44-4742-1047E9B3D1DC}"/>
              </a:ext>
            </a:extLst>
          </p:cNvPr>
          <p:cNvSpPr>
            <a:spLocks noGrp="1"/>
          </p:cNvSpPr>
          <p:nvPr>
            <p:ph idx="1"/>
          </p:nvPr>
        </p:nvSpPr>
        <p:spPr>
          <a:xfrm>
            <a:off x="841248" y="2252870"/>
            <a:ext cx="3412219" cy="3560251"/>
          </a:xfrm>
        </p:spPr>
        <p:txBody>
          <a:bodyPr>
            <a:normAutofit/>
          </a:bodyPr>
          <a:lstStyle/>
          <a:p>
            <a:r>
              <a:rPr lang="en-IE" sz="1400" b="0" i="0" u="none" strike="noStrike" dirty="0">
                <a:effectLst/>
                <a:latin typeface="Bookman Old Style" panose="02050604050505020204" pitchFamily="18" charset="0"/>
              </a:rPr>
              <a:t>In 2018, the top five products that were most frequently ordered by customers were cereals, poultry, flour, shampoo, and lunch meat. Cereals ranked first with 291 orders, followed closely by poultry with 287 orders. Flour, shampoo, and lunch meat also had significant demand, with 280, 275, and 269 orders respectively. These products demonstrated their popularity and appeal to customers, indicating a strong market demand for these items during that year.</a:t>
            </a:r>
            <a:endParaRPr lang="en-US" sz="1400" dirty="0">
              <a:latin typeface="Bookman Old Style" panose="02050604050505020204" pitchFamily="18" charset="0"/>
            </a:endParaRPr>
          </a:p>
        </p:txBody>
      </p:sp>
      <p:pic>
        <p:nvPicPr>
          <p:cNvPr id="5" name="Picture 4" descr="A picture containing text, screenshot, line, design&#10;&#10;Description automatically generated">
            <a:extLst>
              <a:ext uri="{FF2B5EF4-FFF2-40B4-BE49-F238E27FC236}">
                <a16:creationId xmlns:a16="http://schemas.microsoft.com/office/drawing/2014/main" id="{F231718E-2787-D30E-2DDA-1FD4722A31DD}"/>
              </a:ext>
            </a:extLst>
          </p:cNvPr>
          <p:cNvPicPr>
            <a:picLocks noChangeAspect="1"/>
          </p:cNvPicPr>
          <p:nvPr/>
        </p:nvPicPr>
        <p:blipFill>
          <a:blip r:embed="rId2"/>
          <a:stretch>
            <a:fillRect/>
          </a:stretch>
        </p:blipFill>
        <p:spPr>
          <a:xfrm>
            <a:off x="5120640" y="457200"/>
            <a:ext cx="6656832" cy="5672344"/>
          </a:xfrm>
          <a:prstGeom prst="rect">
            <a:avLst/>
          </a:prstGeom>
          <a:ln>
            <a:solidFill>
              <a:schemeClr val="accent2"/>
            </a:solidFill>
          </a:ln>
        </p:spPr>
      </p:pic>
    </p:spTree>
    <p:extLst>
      <p:ext uri="{BB962C8B-B14F-4D97-AF65-F5344CB8AC3E}">
        <p14:creationId xmlns:p14="http://schemas.microsoft.com/office/powerpoint/2010/main" val="35620793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0">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9BD370-CA1C-045B-D178-1E1924EF6EB3}"/>
              </a:ext>
            </a:extLst>
          </p:cNvPr>
          <p:cNvSpPr>
            <a:spLocks noGrp="1"/>
          </p:cNvSpPr>
          <p:nvPr>
            <p:ph type="title"/>
          </p:nvPr>
        </p:nvSpPr>
        <p:spPr>
          <a:xfrm>
            <a:off x="793662" y="386930"/>
            <a:ext cx="10066122" cy="1298448"/>
          </a:xfrm>
        </p:spPr>
        <p:txBody>
          <a:bodyPr anchor="b">
            <a:normAutofit/>
          </a:bodyPr>
          <a:lstStyle/>
          <a:p>
            <a:pPr algn="ctr"/>
            <a:r>
              <a:rPr lang="en-US" sz="4000" dirty="0">
                <a:latin typeface="Bookman Old Style" panose="02050604050505020204" pitchFamily="18" charset="0"/>
              </a:rPr>
              <a:t>Top ordered products- 2019</a:t>
            </a:r>
            <a:endParaRPr lang="en-US" sz="4000" dirty="0"/>
          </a:p>
        </p:txBody>
      </p:sp>
      <p:sp>
        <p:nvSpPr>
          <p:cNvPr id="34" name="Rectangle 22">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4">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81B4364-070B-1E80-4FA3-0EBC2D879D0C}"/>
              </a:ext>
            </a:extLst>
          </p:cNvPr>
          <p:cNvSpPr>
            <a:spLocks noGrp="1"/>
          </p:cNvSpPr>
          <p:nvPr>
            <p:ph idx="1"/>
          </p:nvPr>
        </p:nvSpPr>
        <p:spPr>
          <a:xfrm>
            <a:off x="793661" y="2599509"/>
            <a:ext cx="4530898" cy="3639450"/>
          </a:xfrm>
        </p:spPr>
        <p:txBody>
          <a:bodyPr anchor="ctr">
            <a:normAutofit/>
          </a:bodyPr>
          <a:lstStyle/>
          <a:p>
            <a:r>
              <a:rPr lang="en-IE" sz="1700" dirty="0">
                <a:latin typeface="Bookman Old Style" panose="02050604050505020204" pitchFamily="18" charset="0"/>
              </a:rPr>
              <a:t>In 2019, the top five products that were highly </a:t>
            </a:r>
            <a:r>
              <a:rPr lang="en-IE" sz="1700" b="0" i="0" u="none" strike="noStrike" dirty="0">
                <a:effectLst/>
                <a:latin typeface="Bookman Old Style" panose="02050604050505020204" pitchFamily="18" charset="0"/>
              </a:rPr>
              <a:t>ordered by customers were poultry, soda, dishwashing liquid, waffles, and milk. Poultry took the lead with 288 orders, closely followed by soda with 287 orders. Dishwashing liquid, waffles, and milk also had a substantial number of orders, with 271, 270, and 270 respectively. These products showcased their popularity and customer preference, indicating a strong demand for them throughout the year.</a:t>
            </a:r>
            <a:endParaRPr lang="en-US" sz="1700" dirty="0">
              <a:latin typeface="Bookman Old Style" panose="02050604050505020204" pitchFamily="18" charset="0"/>
            </a:endParaRPr>
          </a:p>
        </p:txBody>
      </p:sp>
      <p:pic>
        <p:nvPicPr>
          <p:cNvPr id="5" name="Picture 4" descr="A picture containing text, screenshot, design&#10;&#10;Description automatically generated">
            <a:extLst>
              <a:ext uri="{FF2B5EF4-FFF2-40B4-BE49-F238E27FC236}">
                <a16:creationId xmlns:a16="http://schemas.microsoft.com/office/drawing/2014/main" id="{251DD6EC-BFEF-74F6-EC9D-ECB21CBB2A46}"/>
              </a:ext>
            </a:extLst>
          </p:cNvPr>
          <p:cNvPicPr>
            <a:picLocks noChangeAspect="1"/>
          </p:cNvPicPr>
          <p:nvPr/>
        </p:nvPicPr>
        <p:blipFill rotWithShape="1">
          <a:blip r:embed="rId2"/>
          <a:srcRect r="2" b="186"/>
          <a:stretch/>
        </p:blipFill>
        <p:spPr>
          <a:xfrm>
            <a:off x="5911532" y="2484264"/>
            <a:ext cx="5150277" cy="3714226"/>
          </a:xfrm>
          <a:prstGeom prst="rect">
            <a:avLst/>
          </a:prstGeom>
          <a:ln>
            <a:solidFill>
              <a:schemeClr val="accent2"/>
            </a:solidFill>
          </a:ln>
        </p:spPr>
      </p:pic>
      <p:sp>
        <p:nvSpPr>
          <p:cNvPr id="36" name="Rectangle 26">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9823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A09C45-322F-DF5D-BC94-1AC750B52E25}"/>
              </a:ext>
            </a:extLst>
          </p:cNvPr>
          <p:cNvSpPr>
            <a:spLocks noGrp="1"/>
          </p:cNvSpPr>
          <p:nvPr>
            <p:ph type="title"/>
          </p:nvPr>
        </p:nvSpPr>
        <p:spPr>
          <a:xfrm>
            <a:off x="645064" y="525982"/>
            <a:ext cx="4282983" cy="1200361"/>
          </a:xfrm>
        </p:spPr>
        <p:txBody>
          <a:bodyPr anchor="b">
            <a:normAutofit/>
          </a:bodyPr>
          <a:lstStyle/>
          <a:p>
            <a:r>
              <a:rPr lang="en-US" sz="3600">
                <a:latin typeface="Bookman Old Style" panose="02050604050505020204" pitchFamily="18" charset="0"/>
              </a:rPr>
              <a:t>Top ordered products- 2020</a:t>
            </a:r>
            <a:endParaRPr lang="en-US" sz="3600"/>
          </a:p>
        </p:txBody>
      </p:sp>
      <p:sp>
        <p:nvSpPr>
          <p:cNvPr id="23"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0AC2B6-FE94-8C69-97A2-76A4515C347C}"/>
              </a:ext>
            </a:extLst>
          </p:cNvPr>
          <p:cNvSpPr>
            <a:spLocks noGrp="1"/>
          </p:cNvSpPr>
          <p:nvPr>
            <p:ph idx="1"/>
          </p:nvPr>
        </p:nvSpPr>
        <p:spPr>
          <a:xfrm>
            <a:off x="645066" y="2031101"/>
            <a:ext cx="4282984" cy="3511943"/>
          </a:xfrm>
        </p:spPr>
        <p:txBody>
          <a:bodyPr anchor="ctr">
            <a:normAutofit/>
          </a:bodyPr>
          <a:lstStyle/>
          <a:p>
            <a:r>
              <a:rPr lang="en-IE" sz="1700" dirty="0">
                <a:latin typeface="Bookman Old Style" panose="02050604050505020204" pitchFamily="18" charset="0"/>
              </a:rPr>
              <a:t>I</a:t>
            </a:r>
            <a:r>
              <a:rPr lang="en-IE" sz="1700" b="0" i="0" u="none" strike="noStrike" dirty="0">
                <a:effectLst/>
                <a:latin typeface="Bookman Old Style" panose="02050604050505020204" pitchFamily="18" charset="0"/>
              </a:rPr>
              <a:t>n 2020, the top five products that were highly ordered by customers were dinner rolls, poultry, pork, ice cream, and beef. Dinner rolls took the lead with 67 orders, closely followed by poultry with 65 orders. Both pork and ice cream were popular choices, each receiving 63 and 58 orders respectively. Beef also had a notable number of orders with 58. These products demonstrated their appeal and customer demand, showcasing their popularity of 2020.</a:t>
            </a:r>
            <a:endParaRPr lang="en-US" sz="1700" dirty="0">
              <a:latin typeface="Bookman Old Style" panose="02050604050505020204" pitchFamily="18" charset="0"/>
            </a:endParaRPr>
          </a:p>
        </p:txBody>
      </p:sp>
      <p:sp>
        <p:nvSpPr>
          <p:cNvPr id="2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screenshot, diagram, line&#10;&#10;Description automatically generated">
            <a:extLst>
              <a:ext uri="{FF2B5EF4-FFF2-40B4-BE49-F238E27FC236}">
                <a16:creationId xmlns:a16="http://schemas.microsoft.com/office/drawing/2014/main" id="{00D4B6BD-D0B9-D02F-8979-77E21271DEEE}"/>
              </a:ext>
            </a:extLst>
          </p:cNvPr>
          <p:cNvPicPr>
            <a:picLocks noChangeAspect="1"/>
          </p:cNvPicPr>
          <p:nvPr/>
        </p:nvPicPr>
        <p:blipFill>
          <a:blip r:embed="rId2"/>
          <a:stretch>
            <a:fillRect/>
          </a:stretch>
        </p:blipFill>
        <p:spPr>
          <a:xfrm>
            <a:off x="5987738" y="525982"/>
            <a:ext cx="5628018" cy="5017062"/>
          </a:xfrm>
          <a:prstGeom prst="rect">
            <a:avLst/>
          </a:prstGeom>
          <a:ln>
            <a:solidFill>
              <a:schemeClr val="accent2"/>
            </a:solidFill>
          </a:ln>
        </p:spPr>
      </p:pic>
    </p:spTree>
    <p:extLst>
      <p:ext uri="{BB962C8B-B14F-4D97-AF65-F5344CB8AC3E}">
        <p14:creationId xmlns:p14="http://schemas.microsoft.com/office/powerpoint/2010/main" val="3511862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D9EE13-E320-D1E8-EAA1-3325583F03D5}"/>
              </a:ext>
            </a:extLst>
          </p:cNvPr>
          <p:cNvSpPr>
            <a:spLocks noGrp="1"/>
          </p:cNvSpPr>
          <p:nvPr>
            <p:ph type="title"/>
          </p:nvPr>
        </p:nvSpPr>
        <p:spPr>
          <a:xfrm>
            <a:off x="5048867" y="199691"/>
            <a:ext cx="5808776" cy="819479"/>
          </a:xfrm>
        </p:spPr>
        <p:txBody>
          <a:bodyPr>
            <a:normAutofit/>
          </a:bodyPr>
          <a:lstStyle/>
          <a:p>
            <a:r>
              <a:rPr lang="en-US" dirty="0">
                <a:solidFill>
                  <a:schemeClr val="accent2"/>
                </a:solidFill>
                <a:latin typeface="Bookman Old Style" panose="02050604050505020204" pitchFamily="18" charset="0"/>
              </a:rPr>
              <a:t>Summary </a:t>
            </a:r>
          </a:p>
        </p:txBody>
      </p:sp>
      <p:pic>
        <p:nvPicPr>
          <p:cNvPr id="9" name="Picture 8" descr="Close-up of a calculator and glasses&#10;&#10;Description automatically generated">
            <a:extLst>
              <a:ext uri="{FF2B5EF4-FFF2-40B4-BE49-F238E27FC236}">
                <a16:creationId xmlns:a16="http://schemas.microsoft.com/office/drawing/2014/main" id="{71D1CFD9-7548-58D5-7B51-B6B62A17518D}"/>
              </a:ext>
            </a:extLst>
          </p:cNvPr>
          <p:cNvPicPr>
            <a:picLocks noChangeAspect="1"/>
          </p:cNvPicPr>
          <p:nvPr/>
        </p:nvPicPr>
        <p:blipFill rotWithShape="1">
          <a:blip r:embed="rId2"/>
          <a:srcRect l="7770" r="17536" b="2"/>
          <a:stretch/>
        </p:blipFill>
        <p:spPr>
          <a:xfrm>
            <a:off x="21" y="10"/>
            <a:ext cx="4589932"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4EC0DF4A-6174-4012-800E-5EDA1E38015B}"/>
              </a:ext>
            </a:extLst>
          </p:cNvPr>
          <p:cNvSpPr>
            <a:spLocks noGrp="1"/>
          </p:cNvSpPr>
          <p:nvPr>
            <p:ph idx="1"/>
          </p:nvPr>
        </p:nvSpPr>
        <p:spPr>
          <a:xfrm>
            <a:off x="5048867" y="1019170"/>
            <a:ext cx="6910628" cy="3843666"/>
          </a:xfrm>
        </p:spPr>
        <p:txBody>
          <a:bodyPr>
            <a:noAutofit/>
          </a:bodyPr>
          <a:lstStyle/>
          <a:p>
            <a:r>
              <a:rPr lang="en-IE" sz="1400" b="0" i="0" u="none" strike="noStrike" dirty="0">
                <a:solidFill>
                  <a:srgbClr val="374151"/>
                </a:solidFill>
                <a:effectLst/>
                <a:latin typeface="Bookman Old Style" panose="02050604050505020204" pitchFamily="18" charset="0"/>
              </a:rPr>
              <a:t>Poultry, Soda, Cereal, Ice-cream, Cheese, and Waffles were the top products, indicating high popularity and demand.</a:t>
            </a:r>
          </a:p>
          <a:p>
            <a:r>
              <a:rPr lang="en-IE" sz="1400" b="0" i="0" u="none" strike="noStrike" dirty="0">
                <a:solidFill>
                  <a:srgbClr val="374151"/>
                </a:solidFill>
                <a:effectLst/>
                <a:latin typeface="Bookman Old Style" panose="02050604050505020204" pitchFamily="18" charset="0"/>
              </a:rPr>
              <a:t>Order activity remained relatively stable from 2018 to 2019, with a slight decrease observed.</a:t>
            </a:r>
          </a:p>
          <a:p>
            <a:r>
              <a:rPr lang="en-IE" sz="1400" b="0" i="0" u="none" strike="noStrike" dirty="0">
                <a:solidFill>
                  <a:srgbClr val="374151"/>
                </a:solidFill>
                <a:effectLst/>
                <a:latin typeface="Bookman Old Style" panose="02050604050505020204" pitchFamily="18" charset="0"/>
              </a:rPr>
              <a:t>Limited data for 2020 prevents a comprehensive understanding of order trends for that year.</a:t>
            </a:r>
          </a:p>
          <a:p>
            <a:r>
              <a:rPr lang="en-IE" sz="1400" b="0" i="0" u="none" strike="noStrike" dirty="0">
                <a:solidFill>
                  <a:srgbClr val="374151"/>
                </a:solidFill>
                <a:effectLst/>
                <a:latin typeface="Bookman Old Style" panose="02050604050505020204" pitchFamily="18" charset="0"/>
              </a:rPr>
              <a:t>There was a general downward trend in unique order IDs from Q1 to Q3, suggesting a potential decrease in overall order activity.</a:t>
            </a:r>
          </a:p>
          <a:p>
            <a:r>
              <a:rPr lang="en-IE" sz="1400" b="0" i="0" u="none" strike="noStrike" dirty="0">
                <a:solidFill>
                  <a:srgbClr val="374151"/>
                </a:solidFill>
                <a:effectLst/>
                <a:latin typeface="Bookman Old Style" panose="02050604050505020204" pitchFamily="18" charset="0"/>
              </a:rPr>
              <a:t>January, February, and May had the highest number of unique orders, while June had the lowest.</a:t>
            </a:r>
          </a:p>
          <a:p>
            <a:r>
              <a:rPr lang="en-IE" sz="1400" b="0" i="0" u="none" strike="noStrike" dirty="0">
                <a:solidFill>
                  <a:srgbClr val="374151"/>
                </a:solidFill>
                <a:effectLst/>
                <a:latin typeface="Bookman Old Style" panose="02050604050505020204" pitchFamily="18" charset="0"/>
              </a:rPr>
              <a:t>Weekdays showed consistent order activity, with higher counts on Wednesday, Thursday, and Friday, and weekends had the highest overall counts, indicating increased customer engagement</a:t>
            </a:r>
          </a:p>
          <a:p>
            <a:pPr algn="just"/>
            <a:r>
              <a:rPr lang="en-IE" sz="1400" b="0" i="0" u="none" strike="noStrike" dirty="0">
                <a:solidFill>
                  <a:srgbClr val="374151"/>
                </a:solidFill>
                <a:effectLst/>
                <a:latin typeface="Bookman Old Style" panose="02050604050505020204" pitchFamily="18" charset="0"/>
              </a:rPr>
              <a:t>Over the course of three years, the analysis of customer orders reveals changing preferences and trends. In 2018, cereals, poultry, flour, shampoo, and lunch meat were popular choices, indicating a demand for everyday household items. In 2019, poultry, soda, dishwashing liquid, waffles, and milk took the lead, suggesting a mix of food and cleaning products. However, in 2020, there was a shift towards dinner rolls, poultry, pork, ice cream, and beef, showcasing a desire for more indulgent food options. This suggests a shift in customer preferences between the two years, indicating changing market trends.</a:t>
            </a:r>
            <a:endParaRPr lang="en-US" sz="1400" dirty="0">
              <a:latin typeface="Bookman Old Style" panose="02050604050505020204" pitchFamily="18" charset="0"/>
            </a:endParaRPr>
          </a:p>
        </p:txBody>
      </p:sp>
    </p:spTree>
    <p:extLst>
      <p:ext uri="{BB962C8B-B14F-4D97-AF65-F5344CB8AC3E}">
        <p14:creationId xmlns:p14="http://schemas.microsoft.com/office/powerpoint/2010/main" val="4127632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C31DB-E8A9-2FC1-57FD-6BA5625E6AE3}"/>
              </a:ext>
            </a:extLst>
          </p:cNvPr>
          <p:cNvSpPr>
            <a:spLocks noGrp="1"/>
          </p:cNvSpPr>
          <p:nvPr>
            <p:ph type="title"/>
          </p:nvPr>
        </p:nvSpPr>
        <p:spPr>
          <a:xfrm>
            <a:off x="6513788" y="365125"/>
            <a:ext cx="4840010" cy="1807305"/>
          </a:xfrm>
        </p:spPr>
        <p:txBody>
          <a:bodyPr>
            <a:normAutofit/>
          </a:bodyPr>
          <a:lstStyle/>
          <a:p>
            <a:r>
              <a:rPr lang="en-IE" b="1" dirty="0">
                <a:solidFill>
                  <a:schemeClr val="accent1"/>
                </a:solidFill>
                <a:latin typeface="Bookman Old Style" panose="02050604050505020204" pitchFamily="18" charset="0"/>
              </a:rPr>
              <a:t>2</a:t>
            </a:r>
            <a:r>
              <a:rPr lang="en-IE" b="1" i="0" u="none" strike="noStrike" dirty="0">
                <a:solidFill>
                  <a:schemeClr val="accent1"/>
                </a:solidFill>
                <a:effectLst/>
                <a:latin typeface="Bookman Old Style" panose="02050604050505020204" pitchFamily="18" charset="0"/>
              </a:rPr>
              <a:t>. Market Basket Analysis</a:t>
            </a:r>
            <a:endParaRPr lang="en-US" dirty="0">
              <a:solidFill>
                <a:schemeClr val="accent1"/>
              </a:solidFill>
              <a:latin typeface="Bookman Old Style" panose="02050604050505020204" pitchFamily="18" charset="0"/>
            </a:endParaRPr>
          </a:p>
        </p:txBody>
      </p:sp>
      <p:pic>
        <p:nvPicPr>
          <p:cNvPr id="5" name="Picture 4" descr="A person drawing a diagram on a wall&#10;&#10;Description automatically generated with low confidence">
            <a:extLst>
              <a:ext uri="{FF2B5EF4-FFF2-40B4-BE49-F238E27FC236}">
                <a16:creationId xmlns:a16="http://schemas.microsoft.com/office/drawing/2014/main" id="{4515ABBE-4F7C-437D-34F3-A02CBFDE4124}"/>
              </a:ext>
            </a:extLst>
          </p:cNvPr>
          <p:cNvPicPr>
            <a:picLocks noChangeAspect="1"/>
          </p:cNvPicPr>
          <p:nvPr/>
        </p:nvPicPr>
        <p:blipFill rotWithShape="1">
          <a:blip r:embed="rId2"/>
          <a:srcRect l="16438" r="8868" b="2"/>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582E31F4-66B4-09FA-0F0B-7F8664C464DE}"/>
              </a:ext>
            </a:extLst>
          </p:cNvPr>
          <p:cNvSpPr>
            <a:spLocks noGrp="1"/>
          </p:cNvSpPr>
          <p:nvPr>
            <p:ph idx="1"/>
          </p:nvPr>
        </p:nvSpPr>
        <p:spPr>
          <a:xfrm>
            <a:off x="6513788" y="2333297"/>
            <a:ext cx="4840010" cy="3843666"/>
          </a:xfrm>
        </p:spPr>
        <p:txBody>
          <a:bodyPr>
            <a:normAutofit/>
          </a:bodyPr>
          <a:lstStyle/>
          <a:p>
            <a:r>
              <a:rPr lang="en-IE" sz="2000" i="0" u="none" strike="noStrike">
                <a:effectLst/>
                <a:latin typeface="Bookman Old Style" panose="02050604050505020204" pitchFamily="18" charset="0"/>
              </a:rPr>
              <a:t>Write Something about the association rules and its relevance in this case</a:t>
            </a:r>
          </a:p>
          <a:p>
            <a:r>
              <a:rPr lang="en-IE" sz="2000" i="0" u="none" strike="noStrike">
                <a:effectLst/>
                <a:latin typeface="Bookman Old Style" panose="02050604050505020204" pitchFamily="18" charset="0"/>
              </a:rPr>
              <a:t>Add KNIME workflow image</a:t>
            </a:r>
          </a:p>
          <a:p>
            <a:r>
              <a:rPr lang="en-IE" sz="2000" i="0" u="none" strike="noStrike">
                <a:effectLst/>
                <a:latin typeface="Bookman Old Style" panose="02050604050505020204" pitchFamily="18" charset="0"/>
              </a:rPr>
              <a:t>Write about threshold values of Support and Confidence</a:t>
            </a:r>
            <a:endParaRPr lang="en-US" sz="2000">
              <a:latin typeface="Bookman Old Style" panose="02050604050505020204" pitchFamily="18" charset="0"/>
            </a:endParaRPr>
          </a:p>
        </p:txBody>
      </p:sp>
    </p:spTree>
    <p:extLst>
      <p:ext uri="{BB962C8B-B14F-4D97-AF65-F5344CB8AC3E}">
        <p14:creationId xmlns:p14="http://schemas.microsoft.com/office/powerpoint/2010/main" val="3902674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A866F0E-F54B-4BF5-8A88-7D97BD45FC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229EC50-E910-4AE2-9EEA-604A81EF61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941221 w 12192000"/>
              <a:gd name="connsiteY0" fmla="*/ 2015186 h 6858000"/>
              <a:gd name="connsiteX1" fmla="*/ 6907857 w 12192000"/>
              <a:gd name="connsiteY1" fmla="*/ 2033351 h 6858000"/>
              <a:gd name="connsiteX2" fmla="*/ 7093700 w 12192000"/>
              <a:gd name="connsiteY2" fmla="*/ 2101457 h 6858000"/>
              <a:gd name="connsiteX3" fmla="*/ 6803079 w 12192000"/>
              <a:gd name="connsiteY3" fmla="*/ 2065612 h 6858000"/>
              <a:gd name="connsiteX4" fmla="*/ 6798115 w 12192000"/>
              <a:gd name="connsiteY4" fmla="*/ 2088772 h 6858000"/>
              <a:gd name="connsiteX5" fmla="*/ 7128167 w 12192000"/>
              <a:gd name="connsiteY5" fmla="*/ 2176455 h 6858000"/>
              <a:gd name="connsiteX6" fmla="*/ 7098663 w 12192000"/>
              <a:gd name="connsiteY6" fmla="*/ 2189968 h 6858000"/>
              <a:gd name="connsiteX7" fmla="*/ 6923298 w 12192000"/>
              <a:gd name="connsiteY7" fmla="*/ 2156052 h 6858000"/>
              <a:gd name="connsiteX8" fmla="*/ 6888004 w 12192000"/>
              <a:gd name="connsiteY8" fmla="*/ 2164875 h 6858000"/>
              <a:gd name="connsiteX9" fmla="*/ 6905375 w 12192000"/>
              <a:gd name="connsiteY9" fmla="*/ 2205958 h 6858000"/>
              <a:gd name="connsiteX10" fmla="*/ 6981477 w 12192000"/>
              <a:gd name="connsiteY10" fmla="*/ 2221951 h 6858000"/>
              <a:gd name="connsiteX11" fmla="*/ 7100043 w 12192000"/>
              <a:gd name="connsiteY11" fmla="*/ 2318459 h 6858000"/>
              <a:gd name="connsiteX12" fmla="*/ 6920540 w 12192000"/>
              <a:gd name="connsiteY12" fmla="*/ 2306877 h 6858000"/>
              <a:gd name="connsiteX13" fmla="*/ 6888831 w 12192000"/>
              <a:gd name="connsiteY13" fmla="*/ 2330314 h 6858000"/>
              <a:gd name="connsiteX14" fmla="*/ 6876698 w 12192000"/>
              <a:gd name="connsiteY14" fmla="*/ 2360645 h 6858000"/>
              <a:gd name="connsiteX15" fmla="*/ 6807214 w 12192000"/>
              <a:gd name="connsiteY15" fmla="*/ 2385736 h 6858000"/>
              <a:gd name="connsiteX16" fmla="*/ 6916405 w 12192000"/>
              <a:gd name="connsiteY16" fmla="*/ 2413862 h 6858000"/>
              <a:gd name="connsiteX17" fmla="*/ 6799770 w 12192000"/>
              <a:gd name="connsiteY17" fmla="*/ 2413862 h 6858000"/>
              <a:gd name="connsiteX18" fmla="*/ 6665762 w 12192000"/>
              <a:gd name="connsiteY18" fmla="*/ 2394561 h 6858000"/>
              <a:gd name="connsiteX19" fmla="*/ 6522933 w 12192000"/>
              <a:gd name="connsiteY19" fmla="*/ 2400626 h 6858000"/>
              <a:gd name="connsiteX20" fmla="*/ 6237275 w 12192000"/>
              <a:gd name="connsiteY20" fmla="*/ 2365057 h 6858000"/>
              <a:gd name="connsiteX21" fmla="*/ 6101338 w 12192000"/>
              <a:gd name="connsiteY21" fmla="*/ 2367538 h 6858000"/>
              <a:gd name="connsiteX22" fmla="*/ 6857121 w 12192000"/>
              <a:gd name="connsiteY22" fmla="*/ 2606875 h 6858000"/>
              <a:gd name="connsiteX23" fmla="*/ 6818519 w 12192000"/>
              <a:gd name="connsiteY23" fmla="*/ 2659539 h 6858000"/>
              <a:gd name="connsiteX24" fmla="*/ 6976790 w 12192000"/>
              <a:gd name="connsiteY24" fmla="*/ 2716892 h 6858000"/>
              <a:gd name="connsiteX25" fmla="*/ 7015669 w 12192000"/>
              <a:gd name="connsiteY25" fmla="*/ 2773693 h 6858000"/>
              <a:gd name="connsiteX26" fmla="*/ 6966864 w 12192000"/>
              <a:gd name="connsiteY26" fmla="*/ 2768730 h 6858000"/>
              <a:gd name="connsiteX27" fmla="*/ 6924953 w 12192000"/>
              <a:gd name="connsiteY27" fmla="*/ 2779483 h 6858000"/>
              <a:gd name="connsiteX28" fmla="*/ 6942323 w 12192000"/>
              <a:gd name="connsiteY28" fmla="*/ 2851726 h 6858000"/>
              <a:gd name="connsiteX29" fmla="*/ 7165943 w 12192000"/>
              <a:gd name="connsiteY29" fmla="*/ 2944924 h 6858000"/>
              <a:gd name="connsiteX30" fmla="*/ 7186071 w 12192000"/>
              <a:gd name="connsiteY30" fmla="*/ 2975254 h 6858000"/>
              <a:gd name="connsiteX31" fmla="*/ 7159325 w 12192000"/>
              <a:gd name="connsiteY31" fmla="*/ 2996762 h 6858000"/>
              <a:gd name="connsiteX32" fmla="*/ 7087082 w 12192000"/>
              <a:gd name="connsiteY32" fmla="*/ 3007790 h 6858000"/>
              <a:gd name="connsiteX33" fmla="*/ 7188276 w 12192000"/>
              <a:gd name="connsiteY33" fmla="*/ 3111191 h 6858000"/>
              <a:gd name="connsiteX34" fmla="*/ 7225225 w 12192000"/>
              <a:gd name="connsiteY34" fmla="*/ 3139866 h 6858000"/>
              <a:gd name="connsiteX35" fmla="*/ 7288368 w 12192000"/>
              <a:gd name="connsiteY35" fmla="*/ 3184260 h 6858000"/>
              <a:gd name="connsiteX36" fmla="*/ 7289471 w 12192000"/>
              <a:gd name="connsiteY36" fmla="*/ 3197771 h 6858000"/>
              <a:gd name="connsiteX37" fmla="*/ 7203442 w 12192000"/>
              <a:gd name="connsiteY37" fmla="*/ 3245472 h 6858000"/>
              <a:gd name="connsiteX38" fmla="*/ 7048205 w 12192000"/>
              <a:gd name="connsiteY38" fmla="*/ 3232512 h 6858000"/>
              <a:gd name="connsiteX39" fmla="*/ 7277614 w 12192000"/>
              <a:gd name="connsiteY39" fmla="*/ 3303652 h 6858000"/>
              <a:gd name="connsiteX40" fmla="*/ 6535066 w 12192000"/>
              <a:gd name="connsiteY40" fmla="*/ 3134077 h 6858000"/>
              <a:gd name="connsiteX41" fmla="*/ 6582492 w 12192000"/>
              <a:gd name="connsiteY41" fmla="*/ 3178469 h 6858000"/>
              <a:gd name="connsiteX42" fmla="*/ 6842233 w 12192000"/>
              <a:gd name="connsiteY42" fmla="*/ 3295379 h 6858000"/>
              <a:gd name="connsiteX43" fmla="*/ 6915853 w 12192000"/>
              <a:gd name="connsiteY43" fmla="*/ 3368725 h 6858000"/>
              <a:gd name="connsiteX44" fmla="*/ 6993058 w 12192000"/>
              <a:gd name="connsiteY44" fmla="*/ 3409257 h 6858000"/>
              <a:gd name="connsiteX45" fmla="*/ 7101421 w 12192000"/>
              <a:gd name="connsiteY45" fmla="*/ 3408430 h 6858000"/>
              <a:gd name="connsiteX46" fmla="*/ 7178350 w 12192000"/>
              <a:gd name="connsiteY46" fmla="*/ 3470746 h 6858000"/>
              <a:gd name="connsiteX47" fmla="*/ 7098112 w 12192000"/>
              <a:gd name="connsiteY47" fmla="*/ 3483982 h 6858000"/>
              <a:gd name="connsiteX48" fmla="*/ 7004088 w 12192000"/>
              <a:gd name="connsiteY48" fmla="*/ 3473780 h 6858000"/>
              <a:gd name="connsiteX49" fmla="*/ 6801147 w 12192000"/>
              <a:gd name="connsiteY49" fmla="*/ 3477087 h 6858000"/>
              <a:gd name="connsiteX50" fmla="*/ 6684788 w 12192000"/>
              <a:gd name="connsiteY50" fmla="*/ 3489220 h 6858000"/>
              <a:gd name="connsiteX51" fmla="*/ 6417328 w 12192000"/>
              <a:gd name="connsiteY51" fmla="*/ 3468539 h 6858000"/>
              <a:gd name="connsiteX52" fmla="*/ 6433045 w 12192000"/>
              <a:gd name="connsiteY52" fmla="*/ 3521481 h 6858000"/>
              <a:gd name="connsiteX53" fmla="*/ 6423117 w 12192000"/>
              <a:gd name="connsiteY53" fmla="*/ 3567527 h 6858000"/>
              <a:gd name="connsiteX54" fmla="*/ 6419258 w 12192000"/>
              <a:gd name="connsiteY54" fmla="*/ 3667620 h 6858000"/>
              <a:gd name="connsiteX55" fmla="*/ 6421740 w 12192000"/>
              <a:gd name="connsiteY55" fmla="*/ 3683888 h 6858000"/>
              <a:gd name="connsiteX56" fmla="*/ 6361906 w 12192000"/>
              <a:gd name="connsiteY56" fmla="*/ 3694366 h 6858000"/>
              <a:gd name="connsiteX57" fmla="*/ 6718429 w 12192000"/>
              <a:gd name="connsiteY57" fmla="*/ 3902544 h 6858000"/>
              <a:gd name="connsiteX58" fmla="*/ 6480195 w 12192000"/>
              <a:gd name="connsiteY58" fmla="*/ 3849603 h 6858000"/>
              <a:gd name="connsiteX59" fmla="*/ 6447934 w 12192000"/>
              <a:gd name="connsiteY59" fmla="*/ 3937011 h 6858000"/>
              <a:gd name="connsiteX60" fmla="*/ 6559882 w 12192000"/>
              <a:gd name="connsiteY60" fmla="*/ 4014767 h 6858000"/>
              <a:gd name="connsiteX61" fmla="*/ 6601241 w 12192000"/>
              <a:gd name="connsiteY61" fmla="*/ 4168626 h 6858000"/>
              <a:gd name="connsiteX62" fmla="*/ 6581113 w 12192000"/>
              <a:gd name="connsiteY62" fmla="*/ 4309250 h 6858000"/>
              <a:gd name="connsiteX63" fmla="*/ 6533136 w 12192000"/>
              <a:gd name="connsiteY63" fmla="*/ 4353918 h 6858000"/>
              <a:gd name="connsiteX64" fmla="*/ 6463651 w 12192000"/>
              <a:gd name="connsiteY64" fmla="*/ 4434156 h 6858000"/>
              <a:gd name="connsiteX65" fmla="*/ 6420637 w 12192000"/>
              <a:gd name="connsiteY65" fmla="*/ 4483787 h 6858000"/>
              <a:gd name="connsiteX66" fmla="*/ 6271190 w 12192000"/>
              <a:gd name="connsiteY66" fmla="*/ 4464487 h 6858000"/>
              <a:gd name="connsiteX67" fmla="*/ 6470545 w 12192000"/>
              <a:gd name="connsiteY67" fmla="*/ 4590498 h 6858000"/>
              <a:gd name="connsiteX68" fmla="*/ 6308965 w 12192000"/>
              <a:gd name="connsiteY68" fmla="*/ 4574780 h 6858000"/>
              <a:gd name="connsiteX69" fmla="*/ 6256301 w 12192000"/>
              <a:gd name="connsiteY69" fmla="*/ 4583603 h 6858000"/>
              <a:gd name="connsiteX70" fmla="*/ 6286354 w 12192000"/>
              <a:gd name="connsiteY70" fmla="*/ 4624412 h 6858000"/>
              <a:gd name="connsiteX71" fmla="*/ 6404920 w 12192000"/>
              <a:gd name="connsiteY71" fmla="*/ 4693621 h 6858000"/>
              <a:gd name="connsiteX72" fmla="*/ 6649220 w 12192000"/>
              <a:gd name="connsiteY72" fmla="*/ 4881120 h 6858000"/>
              <a:gd name="connsiteX73" fmla="*/ 6412640 w 12192000"/>
              <a:gd name="connsiteY73" fmla="*/ 4795092 h 6858000"/>
              <a:gd name="connsiteX74" fmla="*/ 6661902 w 12192000"/>
              <a:gd name="connsiteY74" fmla="*/ 4987828 h 6858000"/>
              <a:gd name="connsiteX75" fmla="*/ 6717325 w 12192000"/>
              <a:gd name="connsiteY75" fmla="*/ 5051798 h 6858000"/>
              <a:gd name="connsiteX76" fmla="*/ 6829272 w 12192000"/>
              <a:gd name="connsiteY76" fmla="*/ 5210619 h 6858000"/>
              <a:gd name="connsiteX77" fmla="*/ 6823757 w 12192000"/>
              <a:gd name="connsiteY77" fmla="*/ 5228542 h 6858000"/>
              <a:gd name="connsiteX78" fmla="*/ 6694439 w 12192000"/>
              <a:gd name="connsiteY78" fmla="*/ 5202899 h 6858000"/>
              <a:gd name="connsiteX79" fmla="*/ 6862085 w 12192000"/>
              <a:gd name="connsiteY79" fmla="*/ 5336355 h 6858000"/>
              <a:gd name="connsiteX80" fmla="*/ 7035246 w 12192000"/>
              <a:gd name="connsiteY80" fmla="*/ 5438926 h 6858000"/>
              <a:gd name="connsiteX81" fmla="*/ 6912268 w 12192000"/>
              <a:gd name="connsiteY81" fmla="*/ 5423210 h 6858000"/>
              <a:gd name="connsiteX82" fmla="*/ 6743244 w 12192000"/>
              <a:gd name="connsiteY82" fmla="*/ 5364479 h 6858000"/>
              <a:gd name="connsiteX83" fmla="*/ 6684513 w 12192000"/>
              <a:gd name="connsiteY83" fmla="*/ 5386538 h 6858000"/>
              <a:gd name="connsiteX84" fmla="*/ 6844713 w 12192000"/>
              <a:gd name="connsiteY84" fmla="*/ 5483595 h 6858000"/>
              <a:gd name="connsiteX85" fmla="*/ 6936533 w 12192000"/>
              <a:gd name="connsiteY85" fmla="*/ 5528541 h 6858000"/>
              <a:gd name="connsiteX86" fmla="*/ 6973204 w 12192000"/>
              <a:gd name="connsiteY86" fmla="*/ 5563007 h 6858000"/>
              <a:gd name="connsiteX87" fmla="*/ 7077983 w 12192000"/>
              <a:gd name="connsiteY87" fmla="*/ 5685983 h 6858000"/>
              <a:gd name="connsiteX88" fmla="*/ 7385702 w 12192000"/>
              <a:gd name="connsiteY88" fmla="*/ 5820265 h 6858000"/>
              <a:gd name="connsiteX89" fmla="*/ 7673565 w 12192000"/>
              <a:gd name="connsiteY89" fmla="*/ 5987085 h 6858000"/>
              <a:gd name="connsiteX90" fmla="*/ 7898289 w 12192000"/>
              <a:gd name="connsiteY90" fmla="*/ 6091035 h 6858000"/>
              <a:gd name="connsiteX91" fmla="*/ 8466299 w 12192000"/>
              <a:gd name="connsiteY91" fmla="*/ 6224765 h 6858000"/>
              <a:gd name="connsiteX92" fmla="*/ 10620599 w 12192000"/>
              <a:gd name="connsiteY92" fmla="*/ 5317605 h 6858000"/>
              <a:gd name="connsiteX93" fmla="*/ 10647894 w 12192000"/>
              <a:gd name="connsiteY93" fmla="*/ 5290581 h 6858000"/>
              <a:gd name="connsiteX94" fmla="*/ 10752398 w 12192000"/>
              <a:gd name="connsiteY94" fmla="*/ 5188838 h 6858000"/>
              <a:gd name="connsiteX95" fmla="*/ 10841186 w 12192000"/>
              <a:gd name="connsiteY95" fmla="*/ 5097293 h 6858000"/>
              <a:gd name="connsiteX96" fmla="*/ 10794861 w 12192000"/>
              <a:gd name="connsiteY96" fmla="*/ 5066412 h 6858000"/>
              <a:gd name="connsiteX97" fmla="*/ 10857454 w 12192000"/>
              <a:gd name="connsiteY97" fmla="*/ 4979004 h 6858000"/>
              <a:gd name="connsiteX98" fmla="*/ 11056532 w 12192000"/>
              <a:gd name="connsiteY98" fmla="*/ 4709613 h 6858000"/>
              <a:gd name="connsiteX99" fmla="*/ 11143939 w 12192000"/>
              <a:gd name="connsiteY99" fmla="*/ 4650332 h 6858000"/>
              <a:gd name="connsiteX100" fmla="*/ 11250372 w 12192000"/>
              <a:gd name="connsiteY100" fmla="*/ 4501160 h 6858000"/>
              <a:gd name="connsiteX101" fmla="*/ 11265538 w 12192000"/>
              <a:gd name="connsiteY101" fmla="*/ 4466694 h 6858000"/>
              <a:gd name="connsiteX102" fmla="*/ 11243755 w 12192000"/>
              <a:gd name="connsiteY102" fmla="*/ 4422850 h 6858000"/>
              <a:gd name="connsiteX103" fmla="*/ 11227486 w 12192000"/>
              <a:gd name="connsiteY103" fmla="*/ 4378734 h 6858000"/>
              <a:gd name="connsiteX104" fmla="*/ 11248718 w 12192000"/>
              <a:gd name="connsiteY104" fmla="*/ 4365774 h 6858000"/>
              <a:gd name="connsiteX105" fmla="*/ 11385204 w 12192000"/>
              <a:gd name="connsiteY105" fmla="*/ 4343440 h 6858000"/>
              <a:gd name="connsiteX106" fmla="*/ 11306070 w 12192000"/>
              <a:gd name="connsiteY106" fmla="*/ 4259618 h 6858000"/>
              <a:gd name="connsiteX107" fmla="*/ 11166550 w 12192000"/>
              <a:gd name="connsiteY107" fmla="*/ 4134711 h 6858000"/>
              <a:gd name="connsiteX108" fmla="*/ 11103130 w 12192000"/>
              <a:gd name="connsiteY108" fmla="*/ 4045924 h 6858000"/>
              <a:gd name="connsiteX109" fmla="*/ 11095686 w 12192000"/>
              <a:gd name="connsiteY109" fmla="*/ 3966514 h 6858000"/>
              <a:gd name="connsiteX110" fmla="*/ 10971054 w 12192000"/>
              <a:gd name="connsiteY110" fmla="*/ 3919640 h 6858000"/>
              <a:gd name="connsiteX111" fmla="*/ 11088241 w 12192000"/>
              <a:gd name="connsiteY111" fmla="*/ 3751718 h 6858000"/>
              <a:gd name="connsiteX112" fmla="*/ 11100098 w 12192000"/>
              <a:gd name="connsiteY112" fmla="*/ 3716977 h 6858000"/>
              <a:gd name="connsiteX113" fmla="*/ 11029786 w 12192000"/>
              <a:gd name="connsiteY113" fmla="*/ 3592621 h 6858000"/>
              <a:gd name="connsiteX114" fmla="*/ 11018206 w 12192000"/>
              <a:gd name="connsiteY114" fmla="*/ 3572767 h 6858000"/>
              <a:gd name="connsiteX115" fmla="*/ 10992287 w 12192000"/>
              <a:gd name="connsiteY115" fmla="*/ 3533061 h 6858000"/>
              <a:gd name="connsiteX116" fmla="*/ 10917838 w 12192000"/>
              <a:gd name="connsiteY116" fmla="*/ 3523410 h 6858000"/>
              <a:gd name="connsiteX117" fmla="*/ 10956441 w 12192000"/>
              <a:gd name="connsiteY117" fmla="*/ 3495287 h 6858000"/>
              <a:gd name="connsiteX118" fmla="*/ 11031442 w 12192000"/>
              <a:gd name="connsiteY118" fmla="*/ 3400159 h 6858000"/>
              <a:gd name="connsiteX119" fmla="*/ 10981533 w 12192000"/>
              <a:gd name="connsiteY119" fmla="*/ 3309166 h 6858000"/>
              <a:gd name="connsiteX120" fmla="*/ 10978225 w 12192000"/>
              <a:gd name="connsiteY120" fmla="*/ 3258982 h 6858000"/>
              <a:gd name="connsiteX121" fmla="*/ 11062322 w 12192000"/>
              <a:gd name="connsiteY121" fmla="*/ 3194737 h 6858000"/>
              <a:gd name="connsiteX122" fmla="*/ 11125742 w 12192000"/>
              <a:gd name="connsiteY122" fmla="*/ 3169370 h 6858000"/>
              <a:gd name="connsiteX123" fmla="*/ 11154968 w 12192000"/>
              <a:gd name="connsiteY123" fmla="*/ 3132974 h 6858000"/>
              <a:gd name="connsiteX124" fmla="*/ 11120502 w 12192000"/>
              <a:gd name="connsiteY124" fmla="*/ 3102642 h 6858000"/>
              <a:gd name="connsiteX125" fmla="*/ 10967470 w 12192000"/>
              <a:gd name="connsiteY125" fmla="*/ 3030401 h 6858000"/>
              <a:gd name="connsiteX126" fmla="*/ 11049914 w 12192000"/>
              <a:gd name="connsiteY126" fmla="*/ 2970015 h 6858000"/>
              <a:gd name="connsiteX127" fmla="*/ 10618944 w 12192000"/>
              <a:gd name="connsiteY127" fmla="*/ 2685183 h 6858000"/>
              <a:gd name="connsiteX128" fmla="*/ 10566830 w 12192000"/>
              <a:gd name="connsiteY128" fmla="*/ 2641617 h 6858000"/>
              <a:gd name="connsiteX129" fmla="*/ 10290271 w 12192000"/>
              <a:gd name="connsiteY129" fmla="*/ 2536011 h 6858000"/>
              <a:gd name="connsiteX130" fmla="*/ 10005715 w 12192000"/>
              <a:gd name="connsiteY130" fmla="*/ 2461288 h 6858000"/>
              <a:gd name="connsiteX131" fmla="*/ 10203414 w 12192000"/>
              <a:gd name="connsiteY131" fmla="*/ 2303568 h 6858000"/>
              <a:gd name="connsiteX132" fmla="*/ 9901487 w 12192000"/>
              <a:gd name="connsiteY132" fmla="*/ 2266895 h 6858000"/>
              <a:gd name="connsiteX133" fmla="*/ 9871984 w 12192000"/>
              <a:gd name="connsiteY133" fmla="*/ 2267999 h 6858000"/>
              <a:gd name="connsiteX134" fmla="*/ 9279158 w 12192000"/>
              <a:gd name="connsiteY134" fmla="*/ 2243734 h 6858000"/>
              <a:gd name="connsiteX135" fmla="*/ 8429350 w 12192000"/>
              <a:gd name="connsiteY135" fmla="*/ 2163219 h 6858000"/>
              <a:gd name="connsiteX136" fmla="*/ 7725955 w 12192000"/>
              <a:gd name="connsiteY136" fmla="*/ 2114967 h 6858000"/>
              <a:gd name="connsiteX137" fmla="*/ 6977065 w 12192000"/>
              <a:gd name="connsiteY137" fmla="*/ 2021218 h 6858000"/>
              <a:gd name="connsiteX138" fmla="*/ 6941221 w 12192000"/>
              <a:gd name="connsiteY138" fmla="*/ 201518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6941221" y="2015186"/>
                </a:moveTo>
                <a:cubicBezTo>
                  <a:pt x="6929158" y="2014876"/>
                  <a:pt x="6917508" y="2018599"/>
                  <a:pt x="6907857" y="2033351"/>
                </a:cubicBezTo>
                <a:cubicBezTo>
                  <a:pt x="6959143" y="2072228"/>
                  <a:pt x="7024491" y="2057614"/>
                  <a:pt x="7093700" y="2101457"/>
                </a:cubicBezTo>
                <a:cubicBezTo>
                  <a:pt x="6981202" y="2087669"/>
                  <a:pt x="6892139" y="2076639"/>
                  <a:pt x="6803079" y="2065612"/>
                </a:cubicBezTo>
                <a:cubicBezTo>
                  <a:pt x="6801424" y="2073332"/>
                  <a:pt x="6799770" y="2081052"/>
                  <a:pt x="6798115" y="2088772"/>
                </a:cubicBezTo>
                <a:cubicBezTo>
                  <a:pt x="6911993" y="2105040"/>
                  <a:pt x="7017322" y="2146951"/>
                  <a:pt x="7128167" y="2176455"/>
                </a:cubicBezTo>
                <a:cubicBezTo>
                  <a:pt x="7117964" y="2194655"/>
                  <a:pt x="7107764" y="2191070"/>
                  <a:pt x="7098663" y="2189968"/>
                </a:cubicBezTo>
                <a:cubicBezTo>
                  <a:pt x="7039381" y="2182798"/>
                  <a:pt x="6980099" y="2175629"/>
                  <a:pt x="6923298" y="2156052"/>
                </a:cubicBezTo>
                <a:cubicBezTo>
                  <a:pt x="6910614" y="2151639"/>
                  <a:pt x="6895172" y="2151639"/>
                  <a:pt x="6888004" y="2164875"/>
                </a:cubicBezTo>
                <a:cubicBezTo>
                  <a:pt x="6877801" y="2183625"/>
                  <a:pt x="6892414" y="2195758"/>
                  <a:pt x="6905375" y="2205958"/>
                </a:cubicBezTo>
                <a:cubicBezTo>
                  <a:pt x="6927985" y="2223606"/>
                  <a:pt x="6955282" y="2218643"/>
                  <a:pt x="6981477" y="2221951"/>
                </a:cubicBezTo>
                <a:cubicBezTo>
                  <a:pt x="7051237" y="2230499"/>
                  <a:pt x="7084601" y="2257245"/>
                  <a:pt x="7100043" y="2318459"/>
                </a:cubicBezTo>
                <a:cubicBezTo>
                  <a:pt x="7038829" y="2293642"/>
                  <a:pt x="6979822" y="2324249"/>
                  <a:pt x="6920540" y="2306877"/>
                </a:cubicBezTo>
                <a:cubicBezTo>
                  <a:pt x="6905099" y="2302466"/>
                  <a:pt x="6880559" y="2309083"/>
                  <a:pt x="6888831" y="2330314"/>
                </a:cubicBezTo>
                <a:cubicBezTo>
                  <a:pt x="6896552" y="2350168"/>
                  <a:pt x="6922195" y="2364505"/>
                  <a:pt x="6876698" y="2360645"/>
                </a:cubicBezTo>
                <a:cubicBezTo>
                  <a:pt x="6844163" y="2357887"/>
                  <a:pt x="6780468" y="2380223"/>
                  <a:pt x="6807214" y="2385736"/>
                </a:cubicBezTo>
                <a:cubicBezTo>
                  <a:pt x="6840853" y="2392631"/>
                  <a:pt x="6873666" y="2402557"/>
                  <a:pt x="6916405" y="2413862"/>
                </a:cubicBezTo>
                <a:cubicBezTo>
                  <a:pt x="6869254" y="2432335"/>
                  <a:pt x="6835338" y="2428475"/>
                  <a:pt x="6799770" y="2413862"/>
                </a:cubicBezTo>
                <a:cubicBezTo>
                  <a:pt x="6756756" y="2396214"/>
                  <a:pt x="6700781" y="2374708"/>
                  <a:pt x="6665762" y="2394561"/>
                </a:cubicBezTo>
                <a:cubicBezTo>
                  <a:pt x="6613373" y="2424340"/>
                  <a:pt x="6569807" y="2405589"/>
                  <a:pt x="6522933" y="2400626"/>
                </a:cubicBezTo>
                <a:cubicBezTo>
                  <a:pt x="6427531" y="2390424"/>
                  <a:pt x="6332953" y="2373328"/>
                  <a:pt x="6237275" y="2365057"/>
                </a:cubicBezTo>
                <a:cubicBezTo>
                  <a:pt x="6198948" y="2361748"/>
                  <a:pt x="6157588" y="2346032"/>
                  <a:pt x="6101338" y="2367538"/>
                </a:cubicBezTo>
                <a:cubicBezTo>
                  <a:pt x="6356116" y="2477556"/>
                  <a:pt x="6629642" y="2470664"/>
                  <a:pt x="6857121" y="2606875"/>
                </a:cubicBezTo>
                <a:cubicBezTo>
                  <a:pt x="6847471" y="2619834"/>
                  <a:pt x="6798391" y="2656782"/>
                  <a:pt x="6818519" y="2659539"/>
                </a:cubicBezTo>
                <a:cubicBezTo>
                  <a:pt x="6875044" y="2667537"/>
                  <a:pt x="6925227" y="2694558"/>
                  <a:pt x="6976790" y="2716892"/>
                </a:cubicBezTo>
                <a:cubicBezTo>
                  <a:pt x="6999125" y="2726543"/>
                  <a:pt x="7026146" y="2739227"/>
                  <a:pt x="7015669" y="2773693"/>
                </a:cubicBezTo>
                <a:cubicBezTo>
                  <a:pt x="6996642" y="2783343"/>
                  <a:pt x="6982580" y="2769833"/>
                  <a:pt x="6966864" y="2768730"/>
                </a:cubicBezTo>
                <a:cubicBezTo>
                  <a:pt x="6950871" y="2767628"/>
                  <a:pt x="6915025" y="2774796"/>
                  <a:pt x="6924953" y="2779483"/>
                </a:cubicBezTo>
                <a:cubicBezTo>
                  <a:pt x="6970172" y="2800715"/>
                  <a:pt x="6888831" y="2851726"/>
                  <a:pt x="6942323" y="2851726"/>
                </a:cubicBezTo>
                <a:cubicBezTo>
                  <a:pt x="7031937" y="2852001"/>
                  <a:pt x="7079638" y="2942441"/>
                  <a:pt x="7165943" y="2944924"/>
                </a:cubicBezTo>
                <a:cubicBezTo>
                  <a:pt x="7179728" y="2945198"/>
                  <a:pt x="7186346" y="2961191"/>
                  <a:pt x="7186071" y="2975254"/>
                </a:cubicBezTo>
                <a:cubicBezTo>
                  <a:pt x="7186071" y="2992074"/>
                  <a:pt x="7173387" y="2995107"/>
                  <a:pt x="7159325" y="2996762"/>
                </a:cubicBezTo>
                <a:cubicBezTo>
                  <a:pt x="7137817" y="2999242"/>
                  <a:pt x="7115483" y="2975254"/>
                  <a:pt x="7087082" y="3007790"/>
                </a:cubicBezTo>
                <a:cubicBezTo>
                  <a:pt x="7138094" y="3026815"/>
                  <a:pt x="7189103" y="3045842"/>
                  <a:pt x="7188276" y="3111191"/>
                </a:cubicBezTo>
                <a:cubicBezTo>
                  <a:pt x="7188001" y="3128836"/>
                  <a:pt x="7209232" y="3135454"/>
                  <a:pt x="7225225" y="3139866"/>
                </a:cubicBezTo>
                <a:cubicBezTo>
                  <a:pt x="7251696" y="3147036"/>
                  <a:pt x="7274028" y="3159720"/>
                  <a:pt x="7288368" y="3184260"/>
                </a:cubicBezTo>
                <a:cubicBezTo>
                  <a:pt x="7288092" y="3188948"/>
                  <a:pt x="7287816" y="3193910"/>
                  <a:pt x="7289471" y="3197771"/>
                </a:cubicBezTo>
                <a:cubicBezTo>
                  <a:pt x="7284784" y="3257053"/>
                  <a:pt x="7246181" y="3255398"/>
                  <a:pt x="7203442" y="3245472"/>
                </a:cubicBezTo>
                <a:cubicBezTo>
                  <a:pt x="7152432" y="3233340"/>
                  <a:pt x="7101973" y="3211281"/>
                  <a:pt x="7048205" y="3232512"/>
                </a:cubicBezTo>
                <a:cubicBezTo>
                  <a:pt x="7124032" y="3260913"/>
                  <a:pt x="7206475" y="3263118"/>
                  <a:pt x="7277614" y="3303652"/>
                </a:cubicBezTo>
                <a:cubicBezTo>
                  <a:pt x="7017322" y="3311097"/>
                  <a:pt x="6787361" y="3183155"/>
                  <a:pt x="6535066" y="3134077"/>
                </a:cubicBezTo>
                <a:cubicBezTo>
                  <a:pt x="6543614" y="3166887"/>
                  <a:pt x="6564017" y="3173505"/>
                  <a:pt x="6582492" y="3178469"/>
                </a:cubicBezTo>
                <a:cubicBezTo>
                  <a:pt x="6675690" y="3203286"/>
                  <a:pt x="6757305" y="3252642"/>
                  <a:pt x="6842233" y="3295379"/>
                </a:cubicBezTo>
                <a:cubicBezTo>
                  <a:pt x="6877249" y="3313026"/>
                  <a:pt x="6902618" y="3330674"/>
                  <a:pt x="6915853" y="3368725"/>
                </a:cubicBezTo>
                <a:cubicBezTo>
                  <a:pt x="6927710" y="3403192"/>
                  <a:pt x="6950596" y="3419185"/>
                  <a:pt x="6993058" y="3409257"/>
                </a:cubicBezTo>
                <a:cubicBezTo>
                  <a:pt x="7027524" y="3400985"/>
                  <a:pt x="7065299" y="3405397"/>
                  <a:pt x="7101421" y="3408430"/>
                </a:cubicBezTo>
                <a:cubicBezTo>
                  <a:pt x="7143057" y="3411739"/>
                  <a:pt x="7189655" y="3450618"/>
                  <a:pt x="7178350" y="3470746"/>
                </a:cubicBezTo>
                <a:cubicBezTo>
                  <a:pt x="7159050" y="3504937"/>
                  <a:pt x="7126789" y="3487842"/>
                  <a:pt x="7098112" y="3483982"/>
                </a:cubicBezTo>
                <a:cubicBezTo>
                  <a:pt x="7065575" y="3479295"/>
                  <a:pt x="7005191" y="3469643"/>
                  <a:pt x="7004088" y="3473780"/>
                </a:cubicBezTo>
                <a:cubicBezTo>
                  <a:pt x="6982854" y="3559532"/>
                  <a:pt x="6833408" y="3484809"/>
                  <a:pt x="6801147" y="3477087"/>
                </a:cubicBezTo>
                <a:cubicBezTo>
                  <a:pt x="6760891" y="3467437"/>
                  <a:pt x="6723115" y="3485085"/>
                  <a:pt x="6684788" y="3489220"/>
                </a:cubicBezTo>
                <a:cubicBezTo>
                  <a:pt x="6650597" y="3493080"/>
                  <a:pt x="6457309" y="3504937"/>
                  <a:pt x="6417328" y="3468539"/>
                </a:cubicBezTo>
                <a:cubicBezTo>
                  <a:pt x="6411813" y="3496940"/>
                  <a:pt x="6423393" y="3508521"/>
                  <a:pt x="6433045" y="3521481"/>
                </a:cubicBezTo>
                <a:cubicBezTo>
                  <a:pt x="6446556" y="3539954"/>
                  <a:pt x="6448762" y="3552914"/>
                  <a:pt x="6423117" y="3567527"/>
                </a:cubicBezTo>
                <a:cubicBezTo>
                  <a:pt x="6350049" y="3609441"/>
                  <a:pt x="6351153" y="3610818"/>
                  <a:pt x="6419258" y="3667620"/>
                </a:cubicBezTo>
                <a:cubicBezTo>
                  <a:pt x="6422568" y="3670100"/>
                  <a:pt x="6421188" y="3678373"/>
                  <a:pt x="6421740" y="3683888"/>
                </a:cubicBezTo>
                <a:cubicBezTo>
                  <a:pt x="6403817" y="3692711"/>
                  <a:pt x="6382861" y="3670652"/>
                  <a:pt x="6361906" y="3694366"/>
                </a:cubicBezTo>
                <a:cubicBezTo>
                  <a:pt x="6453173" y="3798591"/>
                  <a:pt x="6592418" y="3824234"/>
                  <a:pt x="6718429" y="3902544"/>
                </a:cubicBezTo>
                <a:cubicBezTo>
                  <a:pt x="6616407" y="3928462"/>
                  <a:pt x="6555194" y="3838022"/>
                  <a:pt x="6480195" y="3849603"/>
                </a:cubicBezTo>
                <a:cubicBezTo>
                  <a:pt x="6442696" y="3878004"/>
                  <a:pt x="6554091" y="3923499"/>
                  <a:pt x="6447934" y="3937011"/>
                </a:cubicBezTo>
                <a:cubicBezTo>
                  <a:pt x="6493983" y="3961826"/>
                  <a:pt x="6528173" y="3986089"/>
                  <a:pt x="6559882" y="4014767"/>
                </a:cubicBezTo>
                <a:cubicBezTo>
                  <a:pt x="6616407" y="4066053"/>
                  <a:pt x="6627437" y="4099693"/>
                  <a:pt x="6601241" y="4168626"/>
                </a:cubicBezTo>
                <a:cubicBezTo>
                  <a:pt x="6584145" y="4213846"/>
                  <a:pt x="6559054" y="4255483"/>
                  <a:pt x="6581113" y="4309250"/>
                </a:cubicBezTo>
                <a:cubicBezTo>
                  <a:pt x="6596553" y="4346198"/>
                  <a:pt x="6590487" y="4370461"/>
                  <a:pt x="6533136" y="4353918"/>
                </a:cubicBezTo>
                <a:cubicBezTo>
                  <a:pt x="6471372" y="4336270"/>
                  <a:pt x="6448211" y="4369358"/>
                  <a:pt x="6463651" y="4434156"/>
                </a:cubicBezTo>
                <a:cubicBezTo>
                  <a:pt x="6473577" y="4475792"/>
                  <a:pt x="6463099" y="4488475"/>
                  <a:pt x="6420637" y="4483787"/>
                </a:cubicBezTo>
                <a:cubicBezTo>
                  <a:pt x="6373762" y="4478549"/>
                  <a:pt x="6329093" y="4451251"/>
                  <a:pt x="6271190" y="4464487"/>
                </a:cubicBezTo>
                <a:cubicBezTo>
                  <a:pt x="6317512" y="4540039"/>
                  <a:pt x="6416501" y="4518531"/>
                  <a:pt x="6470545" y="4590498"/>
                </a:cubicBezTo>
                <a:cubicBezTo>
                  <a:pt x="6406023" y="4590772"/>
                  <a:pt x="6356666" y="4590498"/>
                  <a:pt x="6308965" y="4574780"/>
                </a:cubicBezTo>
                <a:cubicBezTo>
                  <a:pt x="6289111" y="4568437"/>
                  <a:pt x="6267328" y="4561822"/>
                  <a:pt x="6256301" y="4583603"/>
                </a:cubicBezTo>
                <a:cubicBezTo>
                  <a:pt x="6243340" y="4609798"/>
                  <a:pt x="6270086" y="4619724"/>
                  <a:pt x="6286354" y="4624412"/>
                </a:cubicBezTo>
                <a:cubicBezTo>
                  <a:pt x="6332128" y="4637647"/>
                  <a:pt x="6367144" y="4669081"/>
                  <a:pt x="6404920" y="4693621"/>
                </a:cubicBezTo>
                <a:cubicBezTo>
                  <a:pt x="6487915" y="4747390"/>
                  <a:pt x="6578908" y="4792334"/>
                  <a:pt x="6649220" y="4881120"/>
                </a:cubicBezTo>
                <a:cubicBezTo>
                  <a:pt x="6560709" y="4858509"/>
                  <a:pt x="6494809" y="4805845"/>
                  <a:pt x="6412640" y="4795092"/>
                </a:cubicBezTo>
                <a:cubicBezTo>
                  <a:pt x="6483779" y="4875881"/>
                  <a:pt x="6575322" y="4929098"/>
                  <a:pt x="6661902" y="4987828"/>
                </a:cubicBezTo>
                <a:cubicBezTo>
                  <a:pt x="6686719" y="5004373"/>
                  <a:pt x="6711811" y="5015678"/>
                  <a:pt x="6717325" y="5051798"/>
                </a:cubicBezTo>
                <a:cubicBezTo>
                  <a:pt x="6728079" y="5121834"/>
                  <a:pt x="6760340" y="5179738"/>
                  <a:pt x="6829272" y="5210619"/>
                </a:cubicBezTo>
                <a:cubicBezTo>
                  <a:pt x="6829824" y="5210897"/>
                  <a:pt x="6825965" y="5221375"/>
                  <a:pt x="6823757" y="5228542"/>
                </a:cubicBezTo>
                <a:cubicBezTo>
                  <a:pt x="6781571" y="5230749"/>
                  <a:pt x="6748207" y="5189388"/>
                  <a:pt x="6694439" y="5202899"/>
                </a:cubicBezTo>
                <a:cubicBezTo>
                  <a:pt x="6746002" y="5259148"/>
                  <a:pt x="6789016" y="5309609"/>
                  <a:pt x="6862085" y="5336355"/>
                </a:cubicBezTo>
                <a:cubicBezTo>
                  <a:pt x="6920540" y="5357586"/>
                  <a:pt x="6992783" y="5369994"/>
                  <a:pt x="7035246" y="5438926"/>
                </a:cubicBezTo>
                <a:cubicBezTo>
                  <a:pt x="6985889" y="5452439"/>
                  <a:pt x="6949216" y="5435343"/>
                  <a:pt x="6912268" y="5423210"/>
                </a:cubicBezTo>
                <a:cubicBezTo>
                  <a:pt x="6855743" y="5404461"/>
                  <a:pt x="6799770" y="5383230"/>
                  <a:pt x="6743244" y="5364479"/>
                </a:cubicBezTo>
                <a:cubicBezTo>
                  <a:pt x="6721737" y="5357310"/>
                  <a:pt x="6698299" y="5352346"/>
                  <a:pt x="6684513" y="5386538"/>
                </a:cubicBezTo>
                <a:cubicBezTo>
                  <a:pt x="6756480" y="5393708"/>
                  <a:pt x="6799494" y="5440031"/>
                  <a:pt x="6844713" y="5483595"/>
                </a:cubicBezTo>
                <a:cubicBezTo>
                  <a:pt x="6870082" y="5508135"/>
                  <a:pt x="6890762" y="5540948"/>
                  <a:pt x="6936533" y="5528541"/>
                </a:cubicBezTo>
                <a:cubicBezTo>
                  <a:pt x="6960522" y="5521923"/>
                  <a:pt x="6975687" y="5540396"/>
                  <a:pt x="6973204" y="5563007"/>
                </a:cubicBezTo>
                <a:cubicBezTo>
                  <a:pt x="6964106" y="5642695"/>
                  <a:pt x="7020080" y="5670543"/>
                  <a:pt x="7077983" y="5685983"/>
                </a:cubicBezTo>
                <a:cubicBezTo>
                  <a:pt x="7187726" y="5714935"/>
                  <a:pt x="7278993" y="5783041"/>
                  <a:pt x="7385702" y="5820265"/>
                </a:cubicBezTo>
                <a:cubicBezTo>
                  <a:pt x="7489378" y="5856387"/>
                  <a:pt x="7569615" y="5942139"/>
                  <a:pt x="7673565" y="5987085"/>
                </a:cubicBezTo>
                <a:cubicBezTo>
                  <a:pt x="7748843" y="6019621"/>
                  <a:pt x="7820807" y="6061533"/>
                  <a:pt x="7898289" y="6091035"/>
                </a:cubicBezTo>
                <a:cubicBezTo>
                  <a:pt x="8081651" y="6160795"/>
                  <a:pt x="8268598" y="6216770"/>
                  <a:pt x="8466299" y="6224765"/>
                </a:cubicBezTo>
                <a:cubicBezTo>
                  <a:pt x="8629532" y="6231107"/>
                  <a:pt x="10045419" y="6225043"/>
                  <a:pt x="10620599" y="5317605"/>
                </a:cubicBezTo>
                <a:cubicBezTo>
                  <a:pt x="10631626" y="5313192"/>
                  <a:pt x="10644035" y="5301612"/>
                  <a:pt x="10647894" y="5290581"/>
                </a:cubicBezTo>
                <a:cubicBezTo>
                  <a:pt x="10666370" y="5239020"/>
                  <a:pt x="10711590" y="5216686"/>
                  <a:pt x="10752398" y="5188838"/>
                </a:cubicBezTo>
                <a:cubicBezTo>
                  <a:pt x="10788244" y="5164297"/>
                  <a:pt x="10826296" y="5138654"/>
                  <a:pt x="10841186" y="5097293"/>
                </a:cubicBezTo>
                <a:cubicBezTo>
                  <a:pt x="10860762" y="5042147"/>
                  <a:pt x="10805064" y="5087367"/>
                  <a:pt x="10794861" y="5066412"/>
                </a:cubicBezTo>
                <a:cubicBezTo>
                  <a:pt x="10816092" y="5037737"/>
                  <a:pt x="10848906" y="5011540"/>
                  <a:pt x="10857454" y="4979004"/>
                </a:cubicBezTo>
                <a:cubicBezTo>
                  <a:pt x="10888610" y="4861543"/>
                  <a:pt x="10955890" y="4776065"/>
                  <a:pt x="11056532" y="4709613"/>
                </a:cubicBezTo>
                <a:cubicBezTo>
                  <a:pt x="11085484" y="4690588"/>
                  <a:pt x="11104509" y="4655845"/>
                  <a:pt x="11143939" y="4650332"/>
                </a:cubicBezTo>
                <a:cubicBezTo>
                  <a:pt x="11231622" y="4638199"/>
                  <a:pt x="11204048" y="4543346"/>
                  <a:pt x="11250372" y="4501160"/>
                </a:cubicBezTo>
                <a:cubicBezTo>
                  <a:pt x="11259196" y="4493162"/>
                  <a:pt x="11267190" y="4477447"/>
                  <a:pt x="11265538" y="4466694"/>
                </a:cubicBezTo>
                <a:cubicBezTo>
                  <a:pt x="11263056" y="4451251"/>
                  <a:pt x="11252578" y="4436638"/>
                  <a:pt x="11243755" y="4422850"/>
                </a:cubicBezTo>
                <a:cubicBezTo>
                  <a:pt x="11234654" y="4409065"/>
                  <a:pt x="11220870" y="4396932"/>
                  <a:pt x="11227486" y="4378734"/>
                </a:cubicBezTo>
                <a:cubicBezTo>
                  <a:pt x="11230242" y="4371289"/>
                  <a:pt x="11228314" y="4345371"/>
                  <a:pt x="11248718" y="4365774"/>
                </a:cubicBezTo>
                <a:cubicBezTo>
                  <a:pt x="11304692" y="4421748"/>
                  <a:pt x="11337228" y="4368809"/>
                  <a:pt x="11385204" y="4343440"/>
                </a:cubicBezTo>
                <a:cubicBezTo>
                  <a:pt x="11346603" y="4317245"/>
                  <a:pt x="11311861" y="4298772"/>
                  <a:pt x="11306070" y="4259618"/>
                </a:cubicBezTo>
                <a:cubicBezTo>
                  <a:pt x="11294214" y="4178828"/>
                  <a:pt x="11243480" y="4141880"/>
                  <a:pt x="11166550" y="4134711"/>
                </a:cubicBezTo>
                <a:cubicBezTo>
                  <a:pt x="11194949" y="4056679"/>
                  <a:pt x="11194949" y="4056679"/>
                  <a:pt x="11103130" y="4045924"/>
                </a:cubicBezTo>
                <a:cubicBezTo>
                  <a:pt x="11138425" y="3996293"/>
                  <a:pt x="11138425" y="3983609"/>
                  <a:pt x="11095686" y="3966514"/>
                </a:cubicBezTo>
                <a:cubicBezTo>
                  <a:pt x="11054602" y="3950245"/>
                  <a:pt x="11009106" y="3944730"/>
                  <a:pt x="10971054" y="3919640"/>
                </a:cubicBezTo>
                <a:cubicBezTo>
                  <a:pt x="11006073" y="3856221"/>
                  <a:pt x="11015998" y="3782600"/>
                  <a:pt x="11088241" y="3751718"/>
                </a:cubicBezTo>
                <a:cubicBezTo>
                  <a:pt x="11099546" y="3747030"/>
                  <a:pt x="11107266" y="3728004"/>
                  <a:pt x="11100098" y="3716977"/>
                </a:cubicBezTo>
                <a:cubicBezTo>
                  <a:pt x="11073904" y="3676995"/>
                  <a:pt x="11111404" y="3601168"/>
                  <a:pt x="11029786" y="3592621"/>
                </a:cubicBezTo>
                <a:cubicBezTo>
                  <a:pt x="11019583" y="3591793"/>
                  <a:pt x="11010208" y="3583520"/>
                  <a:pt x="11018206" y="3572767"/>
                </a:cubicBezTo>
                <a:cubicBezTo>
                  <a:pt x="11045779" y="3535268"/>
                  <a:pt x="11012415" y="3537749"/>
                  <a:pt x="10992287" y="3533061"/>
                </a:cubicBezTo>
                <a:cubicBezTo>
                  <a:pt x="10968022" y="3527271"/>
                  <a:pt x="10940448" y="3543816"/>
                  <a:pt x="10917838" y="3523410"/>
                </a:cubicBezTo>
                <a:cubicBezTo>
                  <a:pt x="10923078" y="3501903"/>
                  <a:pt x="10942654" y="3502179"/>
                  <a:pt x="10956441" y="3495287"/>
                </a:cubicBezTo>
                <a:cubicBezTo>
                  <a:pt x="10996698" y="3475433"/>
                  <a:pt x="11029511" y="3451721"/>
                  <a:pt x="11031442" y="3400159"/>
                </a:cubicBezTo>
                <a:cubicBezTo>
                  <a:pt x="11032818" y="3358523"/>
                  <a:pt x="11037230" y="3321850"/>
                  <a:pt x="10981533" y="3309166"/>
                </a:cubicBezTo>
                <a:cubicBezTo>
                  <a:pt x="10958372" y="3303927"/>
                  <a:pt x="10964990" y="3273873"/>
                  <a:pt x="10978225" y="3258982"/>
                </a:cubicBezTo>
                <a:cubicBezTo>
                  <a:pt x="11001938" y="3232512"/>
                  <a:pt x="11021514" y="3197219"/>
                  <a:pt x="11062322" y="3194737"/>
                </a:cubicBezTo>
                <a:cubicBezTo>
                  <a:pt x="11087138" y="3193084"/>
                  <a:pt x="11106164" y="3182053"/>
                  <a:pt x="11125742" y="3169370"/>
                </a:cubicBezTo>
                <a:cubicBezTo>
                  <a:pt x="11139802" y="3160269"/>
                  <a:pt x="11156622" y="3152550"/>
                  <a:pt x="11154968" y="3132974"/>
                </a:cubicBezTo>
                <a:cubicBezTo>
                  <a:pt x="11153315" y="3114223"/>
                  <a:pt x="11137046" y="3106503"/>
                  <a:pt x="11120502" y="3102642"/>
                </a:cubicBezTo>
                <a:cubicBezTo>
                  <a:pt x="11065355" y="3090235"/>
                  <a:pt x="11013518" y="3072037"/>
                  <a:pt x="10967470" y="3030401"/>
                </a:cubicBezTo>
                <a:cubicBezTo>
                  <a:pt x="10998076" y="3008342"/>
                  <a:pt x="11027304" y="2992350"/>
                  <a:pt x="11049914" y="2970015"/>
                </a:cubicBezTo>
                <a:cubicBezTo>
                  <a:pt x="11104509" y="2915972"/>
                  <a:pt x="10642106" y="2745845"/>
                  <a:pt x="10618944" y="2685183"/>
                </a:cubicBezTo>
                <a:cubicBezTo>
                  <a:pt x="10611775" y="2666432"/>
                  <a:pt x="10587235" y="2647132"/>
                  <a:pt x="10566830" y="2641617"/>
                </a:cubicBezTo>
                <a:cubicBezTo>
                  <a:pt x="10471151" y="2615699"/>
                  <a:pt x="10388156" y="2557518"/>
                  <a:pt x="10290271" y="2536011"/>
                </a:cubicBezTo>
                <a:cubicBezTo>
                  <a:pt x="10197900" y="2515607"/>
                  <a:pt x="10106908" y="2488309"/>
                  <a:pt x="10005715" y="2461288"/>
                </a:cubicBezTo>
                <a:cubicBezTo>
                  <a:pt x="10067754" y="2393457"/>
                  <a:pt x="10177772" y="2401454"/>
                  <a:pt x="10203414" y="2303568"/>
                </a:cubicBezTo>
                <a:cubicBezTo>
                  <a:pt x="10103324" y="2278201"/>
                  <a:pt x="9997996" y="2307154"/>
                  <a:pt x="9901487" y="2266895"/>
                </a:cubicBezTo>
                <a:cubicBezTo>
                  <a:pt x="9893216" y="2263312"/>
                  <a:pt x="9881910" y="2266895"/>
                  <a:pt x="9871984" y="2267999"/>
                </a:cubicBezTo>
                <a:cubicBezTo>
                  <a:pt x="9673181" y="2289506"/>
                  <a:pt x="9475204" y="2270758"/>
                  <a:pt x="9279158" y="2243734"/>
                </a:cubicBezTo>
                <a:cubicBezTo>
                  <a:pt x="8996808" y="2205133"/>
                  <a:pt x="8713354" y="2180592"/>
                  <a:pt x="8429350" y="2163219"/>
                </a:cubicBezTo>
                <a:cubicBezTo>
                  <a:pt x="8194701" y="2148882"/>
                  <a:pt x="7959502" y="2142541"/>
                  <a:pt x="7725955" y="2114967"/>
                </a:cubicBezTo>
                <a:cubicBezTo>
                  <a:pt x="7476142" y="2085464"/>
                  <a:pt x="7226605" y="2052100"/>
                  <a:pt x="6977065" y="2021218"/>
                </a:cubicBezTo>
                <a:cubicBezTo>
                  <a:pt x="6965761" y="2019839"/>
                  <a:pt x="6953283" y="2015496"/>
                  <a:pt x="6941221" y="201518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3158CD1-810B-E5B6-902C-DFBC25E14427}"/>
              </a:ext>
            </a:extLst>
          </p:cNvPr>
          <p:cNvSpPr>
            <a:spLocks noGrp="1"/>
          </p:cNvSpPr>
          <p:nvPr>
            <p:ph type="title"/>
          </p:nvPr>
        </p:nvSpPr>
        <p:spPr>
          <a:xfrm>
            <a:off x="838200" y="365125"/>
            <a:ext cx="10515600" cy="1325563"/>
          </a:xfrm>
        </p:spPr>
        <p:txBody>
          <a:bodyPr>
            <a:normAutofit/>
          </a:bodyPr>
          <a:lstStyle/>
          <a:p>
            <a:r>
              <a:rPr lang="en-US" b="1" dirty="0">
                <a:solidFill>
                  <a:schemeClr val="accent1"/>
                </a:solidFill>
                <a:latin typeface="Bookman Old Style" panose="02050604050505020204" pitchFamily="18" charset="0"/>
              </a:rPr>
              <a:t>Market Basket Analysis</a:t>
            </a:r>
          </a:p>
        </p:txBody>
      </p:sp>
      <p:sp>
        <p:nvSpPr>
          <p:cNvPr id="3" name="Content Placeholder 2">
            <a:extLst>
              <a:ext uri="{FF2B5EF4-FFF2-40B4-BE49-F238E27FC236}">
                <a16:creationId xmlns:a16="http://schemas.microsoft.com/office/drawing/2014/main" id="{DF16A1E4-0402-8D84-F18F-D94EEDF0FA4B}"/>
              </a:ext>
            </a:extLst>
          </p:cNvPr>
          <p:cNvSpPr>
            <a:spLocks noGrp="1"/>
          </p:cNvSpPr>
          <p:nvPr>
            <p:ph idx="1"/>
          </p:nvPr>
        </p:nvSpPr>
        <p:spPr>
          <a:xfrm>
            <a:off x="838201" y="2013625"/>
            <a:ext cx="5105399" cy="4163337"/>
          </a:xfrm>
        </p:spPr>
        <p:txBody>
          <a:bodyPr>
            <a:normAutofit/>
          </a:bodyPr>
          <a:lstStyle/>
          <a:p>
            <a:r>
              <a:rPr lang="en-IE" sz="1600" b="0" i="0" u="none" strike="noStrike">
                <a:effectLst/>
                <a:latin typeface="Bookman Old Style" panose="02050604050505020204" pitchFamily="18" charset="0"/>
              </a:rPr>
              <a:t>Market Basket Analysis is a technique used to identify patterns and associations among products that are frequently purchased together in customer transactions. It helps businesses understand customer behaviour and uncover product relationships, which can be used to optimize sales strategies and increase revenue. By analysing transactional data, Market Basket Analysis generates insights on item co-occurrence and association rules, enabling businesses to make informed decisions on product bundling, cross-selling, and targeted marketing campaigns. This analysis provides valuable insights into customer preferences, allowing businesses to improve customer satisfaction and drive business growth.</a:t>
            </a:r>
            <a:endParaRPr lang="en-US" sz="1600">
              <a:latin typeface="Bookman Old Style" panose="02050604050505020204" pitchFamily="18" charset="0"/>
            </a:endParaRPr>
          </a:p>
        </p:txBody>
      </p:sp>
      <p:pic>
        <p:nvPicPr>
          <p:cNvPr id="5" name="Picture 4" descr="A keyboard with a blue button&#10;&#10;Description automatically generated with low confidence">
            <a:extLst>
              <a:ext uri="{FF2B5EF4-FFF2-40B4-BE49-F238E27FC236}">
                <a16:creationId xmlns:a16="http://schemas.microsoft.com/office/drawing/2014/main" id="{353C9E9F-0826-2829-8403-7C286DBF84CC}"/>
              </a:ext>
            </a:extLst>
          </p:cNvPr>
          <p:cNvPicPr>
            <a:picLocks noChangeAspect="1"/>
          </p:cNvPicPr>
          <p:nvPr/>
        </p:nvPicPr>
        <p:blipFill>
          <a:blip r:embed="rId2"/>
          <a:stretch>
            <a:fillRect/>
          </a:stretch>
        </p:blipFill>
        <p:spPr>
          <a:xfrm>
            <a:off x="7443538" y="2980500"/>
            <a:ext cx="2775284" cy="2324300"/>
          </a:xfrm>
          <a:prstGeom prst="rect">
            <a:avLst/>
          </a:prstGeom>
        </p:spPr>
      </p:pic>
    </p:spTree>
    <p:extLst>
      <p:ext uri="{BB962C8B-B14F-4D97-AF65-F5344CB8AC3E}">
        <p14:creationId xmlns:p14="http://schemas.microsoft.com/office/powerpoint/2010/main" val="3253492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52E7A7D0-55A3-415E-AE9F-B7C59E36E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AD893A-E836-C02C-64D3-AA8FC59D09F9}"/>
              </a:ext>
            </a:extLst>
          </p:cNvPr>
          <p:cNvSpPr>
            <a:spLocks noGrp="1"/>
          </p:cNvSpPr>
          <p:nvPr>
            <p:ph type="title"/>
          </p:nvPr>
        </p:nvSpPr>
        <p:spPr>
          <a:xfrm>
            <a:off x="5080216" y="1076324"/>
            <a:ext cx="6272784" cy="1535051"/>
          </a:xfrm>
        </p:spPr>
        <p:txBody>
          <a:bodyPr anchor="b">
            <a:normAutofit/>
          </a:bodyPr>
          <a:lstStyle/>
          <a:p>
            <a:r>
              <a:rPr lang="en-US" sz="5200">
                <a:latin typeface="Bookman Old Style" panose="02050604050505020204" pitchFamily="18" charset="0"/>
              </a:rPr>
              <a:t>Association Rules &amp; </a:t>
            </a:r>
            <a:r>
              <a:rPr lang="en-IE" sz="5200" i="0" u="none" strike="noStrike">
                <a:effectLst/>
                <a:latin typeface="Bookman Old Style" panose="02050604050505020204" pitchFamily="18" charset="0"/>
              </a:rPr>
              <a:t>its relevance.</a:t>
            </a:r>
            <a:endParaRPr lang="en-US" sz="5200">
              <a:latin typeface="Bookman Old Style" panose="02050604050505020204" pitchFamily="18" charset="0"/>
            </a:endParaRPr>
          </a:p>
        </p:txBody>
      </p:sp>
      <p:pic>
        <p:nvPicPr>
          <p:cNvPr id="5" name="Picture 4" descr="A group of colorful ropes&#10;&#10;Description automatically generated with low confidence">
            <a:extLst>
              <a:ext uri="{FF2B5EF4-FFF2-40B4-BE49-F238E27FC236}">
                <a16:creationId xmlns:a16="http://schemas.microsoft.com/office/drawing/2014/main" id="{B9121342-CC75-6923-9F33-AC367D7F8DB0}"/>
              </a:ext>
            </a:extLst>
          </p:cNvPr>
          <p:cNvPicPr>
            <a:picLocks noChangeAspect="1"/>
          </p:cNvPicPr>
          <p:nvPr/>
        </p:nvPicPr>
        <p:blipFill rotWithShape="1">
          <a:blip r:embed="rId2"/>
          <a:srcRect l="35097" r="4098" b="-2"/>
          <a:stretch/>
        </p:blipFill>
        <p:spPr>
          <a:xfrm>
            <a:off x="457200" y="601133"/>
            <a:ext cx="4048125" cy="5575828"/>
          </a:xfrm>
          <a:prstGeom prst="rect">
            <a:avLst/>
          </a:prstGeom>
        </p:spPr>
      </p:pic>
      <p:sp>
        <p:nvSpPr>
          <p:cNvPr id="12" name="Rectangle 11">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62F8756-40C4-7BE8-B7E5-1D3ED2F7BF5D}"/>
              </a:ext>
            </a:extLst>
          </p:cNvPr>
          <p:cNvSpPr>
            <a:spLocks noGrp="1"/>
          </p:cNvSpPr>
          <p:nvPr>
            <p:ph idx="1"/>
          </p:nvPr>
        </p:nvSpPr>
        <p:spPr>
          <a:xfrm>
            <a:off x="5080216" y="3351276"/>
            <a:ext cx="6272784" cy="2825686"/>
          </a:xfrm>
        </p:spPr>
        <p:txBody>
          <a:bodyPr>
            <a:normAutofit/>
          </a:bodyPr>
          <a:lstStyle/>
          <a:p>
            <a:r>
              <a:rPr lang="en-IE" sz="1700" b="0" i="0" u="none" strike="noStrike">
                <a:effectLst/>
                <a:latin typeface="Bookman Old Style" panose="02050604050505020204" pitchFamily="18" charset="0"/>
              </a:rPr>
              <a:t>Association rules in Market Basket Analysis reveal the relationships and co-occurrence patterns between items, providing valuable insights into customer purchasing behaviour and preferences.</a:t>
            </a:r>
          </a:p>
          <a:p>
            <a:r>
              <a:rPr lang="en-IE" sz="1700" b="0" i="0" u="none" strike="noStrike">
                <a:effectLst/>
                <a:latin typeface="Bookman Old Style" panose="02050604050505020204" pitchFamily="18" charset="0"/>
              </a:rPr>
              <a:t>The relevance of association rules lies in their ability to guide businesses in optimizing product placement, creating targeted marketing campaigns, and implementing effective cross-selling and upselling strategies to enhance customer satisfaction and increase revenue.</a:t>
            </a:r>
          </a:p>
          <a:p>
            <a:pPr marL="0" indent="0">
              <a:buNone/>
            </a:pPr>
            <a:endParaRPr lang="en-US" sz="1700">
              <a:latin typeface="Bookman Old Style" panose="02050604050505020204" pitchFamily="18" charset="0"/>
            </a:endParaRPr>
          </a:p>
        </p:txBody>
      </p:sp>
    </p:spTree>
    <p:extLst>
      <p:ext uri="{BB962C8B-B14F-4D97-AF65-F5344CB8AC3E}">
        <p14:creationId xmlns:p14="http://schemas.microsoft.com/office/powerpoint/2010/main" val="2574380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2">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4">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1B38026-F117-D284-D850-55DCE4D64E32}"/>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600" b="1" i="0" u="none" strike="noStrike" kern="1200">
                <a:solidFill>
                  <a:schemeClr val="tx1"/>
                </a:solidFill>
                <a:effectLst/>
                <a:latin typeface="+mj-lt"/>
                <a:ea typeface="+mj-ea"/>
                <a:cs typeface="+mj-cs"/>
              </a:rPr>
              <a:t>KNIME workflow image </a:t>
            </a:r>
            <a:endParaRPr lang="en-US" sz="3600" kern="1200">
              <a:solidFill>
                <a:schemeClr val="tx1"/>
              </a:solidFill>
              <a:latin typeface="+mj-lt"/>
              <a:ea typeface="+mj-ea"/>
              <a:cs typeface="+mj-cs"/>
            </a:endParaRPr>
          </a:p>
        </p:txBody>
      </p:sp>
      <p:pic>
        <p:nvPicPr>
          <p:cNvPr id="9" name="Picture 8" descr="A picture containing text, screenshot, line, diagram&#10;&#10;Description automatically generated">
            <a:extLst>
              <a:ext uri="{FF2B5EF4-FFF2-40B4-BE49-F238E27FC236}">
                <a16:creationId xmlns:a16="http://schemas.microsoft.com/office/drawing/2014/main" id="{2DBD33C7-7A4D-0CBF-0FDB-B3903C783171}"/>
              </a:ext>
            </a:extLst>
          </p:cNvPr>
          <p:cNvPicPr>
            <a:picLocks noChangeAspect="1"/>
          </p:cNvPicPr>
          <p:nvPr/>
        </p:nvPicPr>
        <p:blipFill>
          <a:blip r:embed="rId2"/>
          <a:stretch>
            <a:fillRect/>
          </a:stretch>
        </p:blipFill>
        <p:spPr>
          <a:xfrm>
            <a:off x="723900" y="2958397"/>
            <a:ext cx="10744200" cy="2739769"/>
          </a:xfrm>
          <a:prstGeom prst="rect">
            <a:avLst/>
          </a:prstGeom>
        </p:spPr>
      </p:pic>
    </p:spTree>
    <p:extLst>
      <p:ext uri="{BB962C8B-B14F-4D97-AF65-F5344CB8AC3E}">
        <p14:creationId xmlns:p14="http://schemas.microsoft.com/office/powerpoint/2010/main" val="2333351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C2F8F76-4F55-4ED5-AC3D-1714C449C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erson standing in front of a wall with arrows pointing at the wall&#10;&#10;Description automatically generated with low confidence">
            <a:extLst>
              <a:ext uri="{FF2B5EF4-FFF2-40B4-BE49-F238E27FC236}">
                <a16:creationId xmlns:a16="http://schemas.microsoft.com/office/drawing/2014/main" id="{C5458A5D-ADD4-410F-E76C-496727210711}"/>
              </a:ext>
            </a:extLst>
          </p:cNvPr>
          <p:cNvPicPr>
            <a:picLocks noChangeAspect="1"/>
          </p:cNvPicPr>
          <p:nvPr/>
        </p:nvPicPr>
        <p:blipFill rotWithShape="1">
          <a:blip r:embed="rId2"/>
          <a:srcRect r="-1" b="1295"/>
          <a:stretch/>
        </p:blipFill>
        <p:spPr>
          <a:xfrm>
            <a:off x="409576" y="633619"/>
            <a:ext cx="6648449" cy="5495925"/>
          </a:xfrm>
          <a:prstGeom prst="rect">
            <a:avLst/>
          </a:prstGeom>
        </p:spPr>
      </p:pic>
      <p:sp useBgFill="1">
        <p:nvSpPr>
          <p:cNvPr id="13" name="!!text rectangle">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03041"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accent">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9033"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281E2DF8-F6D8-4E5C-B76E-E082FD8C1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5691" y="2122470"/>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10092DF5-0F5B-7904-DB76-A79B80B838BC}"/>
              </a:ext>
            </a:extLst>
          </p:cNvPr>
          <p:cNvSpPr txBox="1"/>
          <p:nvPr/>
        </p:nvSpPr>
        <p:spPr>
          <a:xfrm>
            <a:off x="7695065" y="2359152"/>
            <a:ext cx="4151367" cy="3429000"/>
          </a:xfrm>
          <a:prstGeom prst="rect">
            <a:avLst/>
          </a:prstGeom>
        </p:spPr>
        <p:txBody>
          <a:bodyPr vert="horz" lIns="91440" tIns="45720" rIns="91440" bIns="45720" rtlCol="0">
            <a:normAutofit/>
          </a:bodyPr>
          <a:lstStyle/>
          <a:p>
            <a:pPr>
              <a:lnSpc>
                <a:spcPct val="90000"/>
              </a:lnSpc>
              <a:spcAft>
                <a:spcPts val="600"/>
              </a:spcAft>
            </a:pPr>
            <a:r>
              <a:rPr lang="en-US" sz="2400" b="1" i="0" u="none" strike="noStrike" dirty="0">
                <a:effectLst/>
                <a:latin typeface="Bookman Old Style" panose="02050604050505020204" pitchFamily="18" charset="0"/>
              </a:rPr>
              <a:t>Problem Statement: </a:t>
            </a:r>
          </a:p>
          <a:p>
            <a:pPr indent="-228600">
              <a:lnSpc>
                <a:spcPct val="90000"/>
              </a:lnSpc>
              <a:spcAft>
                <a:spcPts val="600"/>
              </a:spcAft>
              <a:buFont typeface="Arial" panose="020B0604020202020204" pitchFamily="34" charset="0"/>
              <a:buChar char="•"/>
            </a:pPr>
            <a:endParaRPr lang="en-US" sz="1700" dirty="0">
              <a:latin typeface="Bookman Old Style" panose="02050604050505020204" pitchFamily="18" charset="0"/>
            </a:endParaRPr>
          </a:p>
          <a:p>
            <a:pPr>
              <a:lnSpc>
                <a:spcPct val="90000"/>
              </a:lnSpc>
              <a:spcAft>
                <a:spcPts val="600"/>
              </a:spcAft>
            </a:pPr>
            <a:r>
              <a:rPr lang="en-US" sz="1700" b="0" i="0" u="none" strike="noStrike" dirty="0">
                <a:effectLst/>
                <a:latin typeface="Bookman Old Style" panose="02050604050505020204" pitchFamily="18" charset="0"/>
              </a:rPr>
              <a:t>A grocery store shared the transactional data with you. Your job is to conduct a thorough analysis of Point of Sale (POS) data, identify the most commonly occurring sets of items in the customer orders, and provide recommendations through which a grocery store can increase its revenue by popular combo offers &amp; discounts for customers.</a:t>
            </a:r>
            <a:endParaRPr lang="en-US" sz="1700" dirty="0">
              <a:latin typeface="Bookman Old Style" panose="02050604050505020204" pitchFamily="18" charset="0"/>
            </a:endParaRPr>
          </a:p>
        </p:txBody>
      </p:sp>
    </p:spTree>
    <p:extLst>
      <p:ext uri="{BB962C8B-B14F-4D97-AF65-F5344CB8AC3E}">
        <p14:creationId xmlns:p14="http://schemas.microsoft.com/office/powerpoint/2010/main" val="3335566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354460-EA02-03E5-C20E-4BB49B69C6C8}"/>
              </a:ext>
            </a:extLst>
          </p:cNvPr>
          <p:cNvSpPr>
            <a:spLocks noGrp="1"/>
          </p:cNvSpPr>
          <p:nvPr>
            <p:ph type="title"/>
          </p:nvPr>
        </p:nvSpPr>
        <p:spPr>
          <a:xfrm>
            <a:off x="589560" y="856180"/>
            <a:ext cx="4560584" cy="1128068"/>
          </a:xfrm>
        </p:spPr>
        <p:txBody>
          <a:bodyPr anchor="ctr">
            <a:normAutofit/>
          </a:bodyPr>
          <a:lstStyle/>
          <a:p>
            <a:r>
              <a:rPr lang="en-IE" sz="2500" b="1">
                <a:latin typeface="Bookman Old Style" panose="02050604050505020204" pitchFamily="18" charset="0"/>
              </a:rPr>
              <a:t>T</a:t>
            </a:r>
            <a:r>
              <a:rPr lang="en-IE" sz="2500" b="1" i="0" u="none" strike="noStrike">
                <a:effectLst/>
                <a:latin typeface="Bookman Old Style" panose="02050604050505020204" pitchFamily="18" charset="0"/>
              </a:rPr>
              <a:t>hreshold values of Support and Confidence</a:t>
            </a:r>
            <a:endParaRPr lang="en-US" sz="2500">
              <a:latin typeface="Bookman Old Style" panose="02050604050505020204" pitchFamily="18" charset="0"/>
            </a:endParaRP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EB596B2-3346-6D62-6D98-2C73DC67D83C}"/>
              </a:ext>
            </a:extLst>
          </p:cNvPr>
          <p:cNvSpPr>
            <a:spLocks noGrp="1"/>
          </p:cNvSpPr>
          <p:nvPr>
            <p:ph idx="1"/>
          </p:nvPr>
        </p:nvSpPr>
        <p:spPr>
          <a:xfrm>
            <a:off x="590719" y="2330505"/>
            <a:ext cx="4559425" cy="3979585"/>
          </a:xfrm>
        </p:spPr>
        <p:txBody>
          <a:bodyPr anchor="ctr">
            <a:normAutofit/>
          </a:bodyPr>
          <a:lstStyle/>
          <a:p>
            <a:r>
              <a:rPr lang="en-IE" sz="1600" b="0" i="0" u="none" strike="noStrike">
                <a:effectLst/>
                <a:latin typeface="Bookman Old Style" panose="02050604050505020204" pitchFamily="18" charset="0"/>
              </a:rPr>
              <a:t>Threshold value for Minimum Support is 0.05</a:t>
            </a:r>
          </a:p>
          <a:p>
            <a:r>
              <a:rPr lang="en-IE" sz="1600" b="0" i="0" u="none" strike="noStrike">
                <a:effectLst/>
                <a:latin typeface="Bookman Old Style" panose="02050604050505020204" pitchFamily="18" charset="0"/>
              </a:rPr>
              <a:t>Threshold value for Minimum Confidence is 0.6</a:t>
            </a:r>
          </a:p>
          <a:p>
            <a:r>
              <a:rPr lang="en-IE" sz="1600" b="0" i="0" u="none" strike="noStrike">
                <a:effectLst/>
                <a:latin typeface="Bookman Old Style" panose="02050604050505020204" pitchFamily="18" charset="0"/>
              </a:rPr>
              <a:t>In this analysis, we have defined the threshold values for Support and Confidence as 0.05 and 0.6, respectively. These values help us determine which association rules are significant and trustworthy. By using these thresholds, we can filter out less important rules and focus on the ones that have strong support and confidence levels, ensuring that our analysis provides meaningful insights for decision-making.</a:t>
            </a:r>
            <a:endParaRPr lang="en-US" sz="1600">
              <a:latin typeface="Bookman Old Style" panose="02050604050505020204" pitchFamily="18" charset="0"/>
            </a:endParaRPr>
          </a:p>
        </p:txBody>
      </p:sp>
      <p:sp>
        <p:nvSpPr>
          <p:cNvPr id="23"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with medium confidence">
            <a:extLst>
              <a:ext uri="{FF2B5EF4-FFF2-40B4-BE49-F238E27FC236}">
                <a16:creationId xmlns:a16="http://schemas.microsoft.com/office/drawing/2014/main" id="{F0ECE799-F6E7-3514-4AE0-C6477FDE3724}"/>
              </a:ext>
            </a:extLst>
          </p:cNvPr>
          <p:cNvPicPr>
            <a:picLocks noChangeAspect="1"/>
          </p:cNvPicPr>
          <p:nvPr/>
        </p:nvPicPr>
        <p:blipFill rotWithShape="1">
          <a:blip r:embed="rId2"/>
          <a:srcRect r="22116" b="1"/>
          <a:stretch/>
        </p:blipFill>
        <p:spPr>
          <a:xfrm>
            <a:off x="5873189" y="799034"/>
            <a:ext cx="5425410" cy="5259296"/>
          </a:xfrm>
          <a:prstGeom prst="rect">
            <a:avLst/>
          </a:prstGeom>
        </p:spPr>
      </p:pic>
    </p:spTree>
    <p:extLst>
      <p:ext uri="{BB962C8B-B14F-4D97-AF65-F5344CB8AC3E}">
        <p14:creationId xmlns:p14="http://schemas.microsoft.com/office/powerpoint/2010/main" val="14554346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08526A-6F43-5DDE-2A3E-12E435A4AE66}"/>
              </a:ext>
            </a:extLst>
          </p:cNvPr>
          <p:cNvSpPr>
            <a:spLocks noGrp="1"/>
          </p:cNvSpPr>
          <p:nvPr>
            <p:ph type="title"/>
          </p:nvPr>
        </p:nvSpPr>
        <p:spPr>
          <a:xfrm>
            <a:off x="5297762" y="329184"/>
            <a:ext cx="6251110" cy="1783080"/>
          </a:xfrm>
        </p:spPr>
        <p:txBody>
          <a:bodyPr anchor="b">
            <a:normAutofit/>
          </a:bodyPr>
          <a:lstStyle/>
          <a:p>
            <a:r>
              <a:rPr lang="en-IE" sz="5400" b="1" dirty="0">
                <a:latin typeface="Bookman Old Style" panose="02050604050505020204" pitchFamily="18" charset="0"/>
              </a:rPr>
              <a:t>3</a:t>
            </a:r>
            <a:r>
              <a:rPr lang="en-IE" sz="5400" b="1" i="0" u="none" strike="noStrike" dirty="0">
                <a:effectLst/>
                <a:latin typeface="Bookman Old Style" panose="02050604050505020204" pitchFamily="18" charset="0"/>
              </a:rPr>
              <a:t>. Associations Identification </a:t>
            </a:r>
            <a:endParaRPr lang="en-US" sz="5400" dirty="0">
              <a:latin typeface="Bookman Old Style" panose="02050604050505020204" pitchFamily="18" charset="0"/>
            </a:endParaRPr>
          </a:p>
        </p:txBody>
      </p:sp>
      <p:pic>
        <p:nvPicPr>
          <p:cNvPr id="5" name="Picture 4" descr="A close-up of several cubes connected to a network&#10;&#10;Description automatically generated with low confidence">
            <a:extLst>
              <a:ext uri="{FF2B5EF4-FFF2-40B4-BE49-F238E27FC236}">
                <a16:creationId xmlns:a16="http://schemas.microsoft.com/office/drawing/2014/main" id="{09600E2D-1890-6E28-9712-52AF690181CD}"/>
              </a:ext>
            </a:extLst>
          </p:cNvPr>
          <p:cNvPicPr>
            <a:picLocks noChangeAspect="1"/>
          </p:cNvPicPr>
          <p:nvPr/>
        </p:nvPicPr>
        <p:blipFill rotWithShape="1">
          <a:blip r:embed="rId2"/>
          <a:srcRect l="5831" r="37295" b="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5"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802E07C-5971-A7D6-0EB0-29549947F414}"/>
              </a:ext>
            </a:extLst>
          </p:cNvPr>
          <p:cNvSpPr>
            <a:spLocks noGrp="1"/>
          </p:cNvSpPr>
          <p:nvPr>
            <p:ph idx="1"/>
          </p:nvPr>
        </p:nvSpPr>
        <p:spPr>
          <a:xfrm>
            <a:off x="5297762" y="2706624"/>
            <a:ext cx="6251110" cy="3483864"/>
          </a:xfrm>
        </p:spPr>
        <p:txBody>
          <a:bodyPr>
            <a:normAutofit/>
          </a:bodyPr>
          <a:lstStyle/>
          <a:p>
            <a:r>
              <a:rPr lang="en-IE" sz="2200" i="0" u="none" strike="noStrike" dirty="0">
                <a:effectLst/>
                <a:latin typeface="Bookman Old Style" panose="02050604050505020204" pitchFamily="18" charset="0"/>
              </a:rPr>
              <a:t>Put the associations in a tabular manner</a:t>
            </a:r>
          </a:p>
          <a:p>
            <a:r>
              <a:rPr lang="en-IE" sz="2200" i="0" u="none" strike="noStrike" dirty="0">
                <a:effectLst/>
                <a:latin typeface="Bookman Old Style" panose="02050604050505020204" pitchFamily="18" charset="0"/>
              </a:rPr>
              <a:t>Explain about support, confidence, &amp; lift values that are calculated</a:t>
            </a:r>
            <a:endParaRPr lang="en-US" sz="2200" dirty="0">
              <a:latin typeface="Bookman Old Style" panose="02050604050505020204" pitchFamily="18" charset="0"/>
            </a:endParaRPr>
          </a:p>
        </p:txBody>
      </p:sp>
    </p:spTree>
    <p:extLst>
      <p:ext uri="{BB962C8B-B14F-4D97-AF65-F5344CB8AC3E}">
        <p14:creationId xmlns:p14="http://schemas.microsoft.com/office/powerpoint/2010/main" val="21853876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017517EF-BD4D-4055-BDB4-A322C5356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F072437-880F-044B-8F9A-F3AF90A5C05C}"/>
              </a:ext>
            </a:extLst>
          </p:cNvPr>
          <p:cNvSpPr>
            <a:spLocks noGrp="1"/>
          </p:cNvSpPr>
          <p:nvPr>
            <p:ph type="title"/>
          </p:nvPr>
        </p:nvSpPr>
        <p:spPr>
          <a:xfrm>
            <a:off x="901690" y="405575"/>
            <a:ext cx="6430414" cy="1371600"/>
          </a:xfrm>
        </p:spPr>
        <p:txBody>
          <a:bodyPr vert="horz" lIns="91440" tIns="45720" rIns="91440" bIns="45720" rtlCol="0" anchor="ctr">
            <a:normAutofit/>
          </a:bodyPr>
          <a:lstStyle/>
          <a:p>
            <a:r>
              <a:rPr lang="en-US" sz="4000" b="0" i="0" u="none" strike="noStrike" kern="1200" dirty="0">
                <a:solidFill>
                  <a:schemeClr val="tx1"/>
                </a:solidFill>
                <a:effectLst/>
                <a:latin typeface="Bookman Old Style" panose="02050604050505020204" pitchFamily="18" charset="0"/>
              </a:rPr>
              <a:t>Association represented in tabular form</a:t>
            </a:r>
            <a:endParaRPr lang="en-US" sz="4000" kern="1200" dirty="0">
              <a:solidFill>
                <a:schemeClr val="tx1"/>
              </a:solidFill>
              <a:latin typeface="Bookman Old Style" panose="02050604050505020204" pitchFamily="18" charset="0"/>
            </a:endParaRPr>
          </a:p>
        </p:txBody>
      </p:sp>
      <p:sp>
        <p:nvSpPr>
          <p:cNvPr id="30" name="Rectangle 29">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2" name="Rectangle 31">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26032" y="1067264"/>
            <a:ext cx="1021458"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3" name="Picture 12" descr="A screenshot of a computer&#10;&#10;Description automatically generated with medium confidence">
            <a:extLst>
              <a:ext uri="{FF2B5EF4-FFF2-40B4-BE49-F238E27FC236}">
                <a16:creationId xmlns:a16="http://schemas.microsoft.com/office/drawing/2014/main" id="{9FDF64EA-8021-963E-950F-4D82331B03F3}"/>
              </a:ext>
            </a:extLst>
          </p:cNvPr>
          <p:cNvPicPr>
            <a:picLocks noChangeAspect="1"/>
          </p:cNvPicPr>
          <p:nvPr/>
        </p:nvPicPr>
        <p:blipFill>
          <a:blip r:embed="rId2"/>
          <a:stretch>
            <a:fillRect/>
          </a:stretch>
        </p:blipFill>
        <p:spPr>
          <a:xfrm>
            <a:off x="494784" y="2091095"/>
            <a:ext cx="11154118" cy="4206240"/>
          </a:xfrm>
          <a:prstGeom prst="rect">
            <a:avLst/>
          </a:prstGeom>
          <a:ln w="28575">
            <a:solidFill>
              <a:schemeClr val="accent2"/>
            </a:solidFill>
          </a:ln>
        </p:spPr>
      </p:pic>
    </p:spTree>
    <p:extLst>
      <p:ext uri="{BB962C8B-B14F-4D97-AF65-F5344CB8AC3E}">
        <p14:creationId xmlns:p14="http://schemas.microsoft.com/office/powerpoint/2010/main" val="1883040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lose-up of a compass with a red needle&#10;&#10;Description automatically generated with medium confidence">
            <a:extLst>
              <a:ext uri="{FF2B5EF4-FFF2-40B4-BE49-F238E27FC236}">
                <a16:creationId xmlns:a16="http://schemas.microsoft.com/office/drawing/2014/main" id="{A69B1F4C-1852-3A33-F22A-D5B214621EDD}"/>
              </a:ext>
            </a:extLst>
          </p:cNvPr>
          <p:cNvPicPr>
            <a:picLocks noChangeAspect="1"/>
          </p:cNvPicPr>
          <p:nvPr/>
        </p:nvPicPr>
        <p:blipFill rotWithShape="1">
          <a:blip r:embed="rId2"/>
          <a:srcRect l="2803" r="7941" b="2"/>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2" name="Freeform: Shape 11">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CAE0FF5-707E-632B-2280-5AD1C4847819}"/>
              </a:ext>
            </a:extLst>
          </p:cNvPr>
          <p:cNvSpPr>
            <a:spLocks noGrp="1"/>
          </p:cNvSpPr>
          <p:nvPr>
            <p:ph type="title"/>
          </p:nvPr>
        </p:nvSpPr>
        <p:spPr>
          <a:xfrm>
            <a:off x="374904" y="856488"/>
            <a:ext cx="4992624" cy="1243584"/>
          </a:xfrm>
        </p:spPr>
        <p:txBody>
          <a:bodyPr anchor="ctr">
            <a:normAutofit/>
          </a:bodyPr>
          <a:lstStyle/>
          <a:p>
            <a:r>
              <a:rPr lang="en-IE" sz="2600" b="0" i="0" u="none" strike="noStrike">
                <a:effectLst/>
                <a:latin typeface="Bookman Old Style" panose="02050604050505020204" pitchFamily="18" charset="0"/>
              </a:rPr>
              <a:t>Support, Confidence, and Lift Values: Metrics for Association Analysis</a:t>
            </a:r>
            <a:endParaRPr lang="en-US" sz="2600">
              <a:latin typeface="Bookman Old Style" panose="02050604050505020204" pitchFamily="18" charset="0"/>
            </a:endParaRPr>
          </a:p>
        </p:txBody>
      </p:sp>
      <p:sp>
        <p:nvSpPr>
          <p:cNvPr id="16" name="Rectangle 15">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5AB42802-948D-6C0F-D428-1C977F53ABC7}"/>
              </a:ext>
            </a:extLst>
          </p:cNvPr>
          <p:cNvSpPr>
            <a:spLocks noGrp="1"/>
          </p:cNvSpPr>
          <p:nvPr>
            <p:ph idx="1"/>
          </p:nvPr>
        </p:nvSpPr>
        <p:spPr>
          <a:xfrm>
            <a:off x="374904" y="2522949"/>
            <a:ext cx="5065776" cy="3402363"/>
          </a:xfrm>
        </p:spPr>
        <p:txBody>
          <a:bodyPr anchor="t">
            <a:normAutofit/>
          </a:bodyPr>
          <a:lstStyle/>
          <a:p>
            <a:pPr>
              <a:buFont typeface="Arial" panose="020B0604020202020204" pitchFamily="34" charset="0"/>
              <a:buChar char="•"/>
            </a:pPr>
            <a:r>
              <a:rPr lang="en-IE" sz="1300" b="1" i="0" u="none" strike="noStrike" dirty="0">
                <a:effectLst/>
                <a:latin typeface="Bookman Old Style" panose="02050604050505020204" pitchFamily="18" charset="0"/>
              </a:rPr>
              <a:t>Support: </a:t>
            </a:r>
            <a:r>
              <a:rPr lang="en-IE" sz="1300" b="0" i="0" u="none" strike="noStrike" dirty="0">
                <a:effectLst/>
                <a:latin typeface="Bookman Old Style" panose="02050604050505020204" pitchFamily="18" charset="0"/>
              </a:rPr>
              <a:t>The support value represents the frequency or popularity of an itemset in the dataset. It indicates how often a specific combination of items appears together in customer transactions.</a:t>
            </a:r>
          </a:p>
          <a:p>
            <a:pPr>
              <a:buFont typeface="Arial" panose="020B0604020202020204" pitchFamily="34" charset="0"/>
              <a:buChar char="•"/>
            </a:pPr>
            <a:r>
              <a:rPr lang="en-IE" sz="1300" b="1" i="0" u="none" strike="noStrike" dirty="0">
                <a:effectLst/>
                <a:latin typeface="Bookman Old Style" panose="02050604050505020204" pitchFamily="18" charset="0"/>
              </a:rPr>
              <a:t>Confidence: </a:t>
            </a:r>
            <a:r>
              <a:rPr lang="en-IE" sz="1300" b="0" i="0" u="none" strike="noStrike" dirty="0">
                <a:effectLst/>
                <a:latin typeface="Bookman Old Style" panose="02050604050505020204" pitchFamily="18" charset="0"/>
              </a:rPr>
              <a:t>Confidence measures the likelihood that a customer who buys one item will also purchase another item. It is calculated as the ratio of the number of transactions where both items are purchased together to the number of transactions where the first item is purchased.</a:t>
            </a:r>
          </a:p>
          <a:p>
            <a:pPr>
              <a:buFont typeface="Arial" panose="020B0604020202020204" pitchFamily="34" charset="0"/>
              <a:buChar char="•"/>
            </a:pPr>
            <a:r>
              <a:rPr lang="en-IE" sz="1300" b="1" i="0" u="none" strike="noStrike" dirty="0">
                <a:effectLst/>
                <a:latin typeface="Bookman Old Style" panose="02050604050505020204" pitchFamily="18" charset="0"/>
              </a:rPr>
              <a:t>Lift: </a:t>
            </a:r>
            <a:r>
              <a:rPr lang="en-IE" sz="1300" b="0" i="0" u="none" strike="noStrike" dirty="0">
                <a:effectLst/>
                <a:latin typeface="Bookman Old Style" panose="02050604050505020204" pitchFamily="18" charset="0"/>
              </a:rPr>
              <a:t>Lift measures the strength of association between two items in an association rule. It compares the probability of the two items being purchased together to the probability of them being purchased independently. A lift value greater than 1 suggests a positive association, indicating that the items are more likely to be purchased together.</a:t>
            </a:r>
          </a:p>
          <a:p>
            <a:endParaRPr lang="en-US" sz="1300" dirty="0"/>
          </a:p>
        </p:txBody>
      </p:sp>
    </p:spTree>
    <p:extLst>
      <p:ext uri="{BB962C8B-B14F-4D97-AF65-F5344CB8AC3E}">
        <p14:creationId xmlns:p14="http://schemas.microsoft.com/office/powerpoint/2010/main" val="13730816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AC0515-32B9-5737-5665-4420D14DCC48}"/>
              </a:ext>
            </a:extLst>
          </p:cNvPr>
          <p:cNvSpPr>
            <a:spLocks noGrp="1"/>
          </p:cNvSpPr>
          <p:nvPr>
            <p:ph type="title"/>
          </p:nvPr>
        </p:nvSpPr>
        <p:spPr>
          <a:xfrm>
            <a:off x="589559" y="856180"/>
            <a:ext cx="5096249" cy="1128068"/>
          </a:xfrm>
        </p:spPr>
        <p:txBody>
          <a:bodyPr anchor="ctr">
            <a:noAutofit/>
          </a:bodyPr>
          <a:lstStyle/>
          <a:p>
            <a:r>
              <a:rPr lang="en-IE" sz="3200" b="1" dirty="0">
                <a:latin typeface="Bookman Old Style" panose="02050604050505020204" pitchFamily="18" charset="0"/>
              </a:rPr>
              <a:t>4</a:t>
            </a:r>
            <a:r>
              <a:rPr lang="en-IE" sz="3200" b="1" i="0" u="none" strike="noStrike" dirty="0">
                <a:effectLst/>
                <a:latin typeface="Bookman Old Style" panose="02050604050505020204" pitchFamily="18" charset="0"/>
              </a:rPr>
              <a:t>. Suggestion of Possible Combos with Lucrative Offers</a:t>
            </a:r>
            <a:endParaRPr lang="en-US" sz="3200" dirty="0">
              <a:latin typeface="Bookman Old Style" panose="02050604050505020204" pitchFamily="18" charset="0"/>
            </a:endParaRP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10B22D-99F0-AFA3-798F-910F686FD482}"/>
              </a:ext>
            </a:extLst>
          </p:cNvPr>
          <p:cNvSpPr>
            <a:spLocks noGrp="1"/>
          </p:cNvSpPr>
          <p:nvPr>
            <p:ph idx="1"/>
          </p:nvPr>
        </p:nvSpPr>
        <p:spPr>
          <a:xfrm>
            <a:off x="427174" y="1287518"/>
            <a:ext cx="4559425" cy="3979585"/>
          </a:xfrm>
        </p:spPr>
        <p:txBody>
          <a:bodyPr anchor="ctr">
            <a:normAutofit/>
          </a:bodyPr>
          <a:lstStyle/>
          <a:p>
            <a:r>
              <a:rPr lang="en-IE" sz="2000" i="0" u="none" strike="noStrike" dirty="0">
                <a:effectLst/>
                <a:latin typeface="Bookman Old Style" panose="02050604050505020204" pitchFamily="18" charset="0"/>
              </a:rPr>
              <a:t>Write recommendations</a:t>
            </a:r>
          </a:p>
          <a:p>
            <a:pPr marL="0" indent="0">
              <a:buNone/>
            </a:pPr>
            <a:r>
              <a:rPr lang="en-IE" sz="2000" i="0" u="none" strike="noStrike" dirty="0">
                <a:effectLst/>
                <a:latin typeface="Bookman Old Style" panose="02050604050505020204" pitchFamily="18" charset="0"/>
              </a:rPr>
              <a:t>Make discount offers or combos (or buy two get one free) based on the associations and your experience</a:t>
            </a:r>
            <a:endParaRPr lang="en-US" sz="2000" dirty="0">
              <a:latin typeface="Bookman Old Style" panose="02050604050505020204" pitchFamily="18" charset="0"/>
            </a:endParaRP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wo women holding shopping bags&#10;&#10;Description automatically generated with medium confidence">
            <a:extLst>
              <a:ext uri="{FF2B5EF4-FFF2-40B4-BE49-F238E27FC236}">
                <a16:creationId xmlns:a16="http://schemas.microsoft.com/office/drawing/2014/main" id="{F765730C-E423-9105-58C1-40F8DC4C557E}"/>
              </a:ext>
            </a:extLst>
          </p:cNvPr>
          <p:cNvPicPr>
            <a:picLocks noChangeAspect="1"/>
          </p:cNvPicPr>
          <p:nvPr/>
        </p:nvPicPr>
        <p:blipFill rotWithShape="1">
          <a:blip r:embed="rId2"/>
          <a:srcRect l="5802" r="7801" b="-2"/>
          <a:stretch/>
        </p:blipFill>
        <p:spPr>
          <a:xfrm>
            <a:off x="5977788" y="799352"/>
            <a:ext cx="5425410" cy="5259296"/>
          </a:xfrm>
          <a:prstGeom prst="rect">
            <a:avLst/>
          </a:prstGeom>
        </p:spPr>
      </p:pic>
    </p:spTree>
    <p:extLst>
      <p:ext uri="{BB962C8B-B14F-4D97-AF65-F5344CB8AC3E}">
        <p14:creationId xmlns:p14="http://schemas.microsoft.com/office/powerpoint/2010/main" val="2162968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2">
            <a:extLst>
              <a:ext uri="{FF2B5EF4-FFF2-40B4-BE49-F238E27FC236}">
                <a16:creationId xmlns:a16="http://schemas.microsoft.com/office/drawing/2014/main" id="{D3E17859-C5F0-476F-A082-A4CB8841D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375"/>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19DC8A50-B358-0011-8D17-D64028ECF47D}"/>
              </a:ext>
            </a:extLst>
          </p:cNvPr>
          <p:cNvSpPr>
            <a:spLocks noGrp="1"/>
          </p:cNvSpPr>
          <p:nvPr>
            <p:ph type="title"/>
          </p:nvPr>
        </p:nvSpPr>
        <p:spPr>
          <a:xfrm>
            <a:off x="452064" y="347702"/>
            <a:ext cx="11177961" cy="1325563"/>
          </a:xfrm>
        </p:spPr>
        <p:txBody>
          <a:bodyPr>
            <a:normAutofit/>
          </a:bodyPr>
          <a:lstStyle/>
          <a:p>
            <a:r>
              <a:rPr lang="en-IE" sz="3600" b="1" dirty="0">
                <a:latin typeface="Bookman Old Style" panose="02050604050505020204" pitchFamily="18" charset="0"/>
              </a:rPr>
              <a:t>R</a:t>
            </a:r>
            <a:r>
              <a:rPr lang="en-IE" sz="3600" b="1" i="0" u="none" strike="noStrike" dirty="0">
                <a:effectLst/>
                <a:latin typeface="Bookman Old Style" panose="02050604050505020204" pitchFamily="18" charset="0"/>
              </a:rPr>
              <a:t>ecommendations (discount offers/ combos)</a:t>
            </a:r>
            <a:endParaRPr lang="en-US" sz="3600" b="1" dirty="0"/>
          </a:p>
        </p:txBody>
      </p:sp>
      <p:sp>
        <p:nvSpPr>
          <p:cNvPr id="38" name="Content Placeholder 2">
            <a:extLst>
              <a:ext uri="{FF2B5EF4-FFF2-40B4-BE49-F238E27FC236}">
                <a16:creationId xmlns:a16="http://schemas.microsoft.com/office/drawing/2014/main" id="{821145C2-6432-A35E-3475-1B110CA06195}"/>
              </a:ext>
            </a:extLst>
          </p:cNvPr>
          <p:cNvSpPr>
            <a:spLocks noGrp="1"/>
          </p:cNvSpPr>
          <p:nvPr>
            <p:ph idx="1"/>
          </p:nvPr>
        </p:nvSpPr>
        <p:spPr>
          <a:xfrm>
            <a:off x="399482" y="1825625"/>
            <a:ext cx="5832079" cy="4351338"/>
          </a:xfrm>
        </p:spPr>
        <p:txBody>
          <a:bodyPr>
            <a:normAutofit fontScale="92500" lnSpcReduction="10000"/>
          </a:bodyPr>
          <a:lstStyle/>
          <a:p>
            <a:r>
              <a:rPr lang="en-IE" sz="1300" b="1" i="0" u="none" strike="noStrike" dirty="0">
                <a:effectLst/>
                <a:latin typeface="Bookman Old Style" panose="02050604050505020204" pitchFamily="18" charset="0"/>
              </a:rPr>
              <a:t>Combo Deal: </a:t>
            </a:r>
            <a:r>
              <a:rPr lang="en-IE" sz="1300" b="0" i="0" u="none" strike="noStrike" dirty="0">
                <a:effectLst/>
                <a:latin typeface="Bookman Old Style" panose="02050604050505020204" pitchFamily="18" charset="0"/>
              </a:rPr>
              <a:t>Offer a special combo deal where customers can buy yogurt, poultry, and aluminium foil along with juice to avail a discounted price or additional item.</a:t>
            </a:r>
          </a:p>
          <a:p>
            <a:r>
              <a:rPr lang="en-IE" sz="1300" b="1" i="0" u="none" strike="noStrike" dirty="0">
                <a:effectLst/>
                <a:latin typeface="Bookman Old Style" panose="02050604050505020204" pitchFamily="18" charset="0"/>
              </a:rPr>
              <a:t>Buy Two Get One Free: </a:t>
            </a:r>
            <a:r>
              <a:rPr lang="en-IE" sz="1300" b="0" i="0" u="none" strike="noStrike" dirty="0">
                <a:effectLst/>
                <a:latin typeface="Bookman Old Style" panose="02050604050505020204" pitchFamily="18" charset="0"/>
              </a:rPr>
              <a:t>Introduce a "buy two get one free" offer on dinner rolls, spaghetti sauce, and ice cream to incentivize customers to purchase these items together.</a:t>
            </a:r>
          </a:p>
          <a:p>
            <a:r>
              <a:rPr lang="en-IE" sz="1300" b="1" i="0" u="none" strike="noStrike" dirty="0">
                <a:effectLst/>
                <a:latin typeface="Bookman Old Style" panose="02050604050505020204" pitchFamily="18" charset="0"/>
              </a:rPr>
              <a:t>Bundle Promotion: </a:t>
            </a:r>
            <a:r>
              <a:rPr lang="en-IE" sz="1300" b="0" i="0" u="none" strike="noStrike" dirty="0">
                <a:effectLst/>
                <a:latin typeface="Bookman Old Style" panose="02050604050505020204" pitchFamily="18" charset="0"/>
              </a:rPr>
              <a:t>Create a bundle promotion where customers can buy paper towels, eggs, and pasta together at a discounted.</a:t>
            </a:r>
          </a:p>
          <a:p>
            <a:r>
              <a:rPr lang="en-IE" sz="1300" b="1" i="0" u="none" strike="noStrike" dirty="0">
                <a:effectLst/>
                <a:latin typeface="Bookman Old Style" panose="02050604050505020204" pitchFamily="18" charset="0"/>
              </a:rPr>
              <a:t>Cross-Selling Offer: </a:t>
            </a:r>
            <a:r>
              <a:rPr lang="en-IE" sz="1300" b="0" i="0" u="none" strike="noStrike" dirty="0">
                <a:effectLst/>
                <a:latin typeface="Bookman Old Style" panose="02050604050505020204" pitchFamily="18" charset="0"/>
              </a:rPr>
              <a:t>Provide a cross-selling offer where customers purchasing cereals can get a discount on cheese, bagels, and sandwich bags.</a:t>
            </a:r>
          </a:p>
          <a:p>
            <a:r>
              <a:rPr lang="en-IE" sz="1300" b="1" i="0" u="none" strike="noStrike" dirty="0">
                <a:effectLst/>
                <a:latin typeface="Bookman Old Style" panose="02050604050505020204" pitchFamily="18" charset="0"/>
              </a:rPr>
              <a:t>Limited-Time Promotion: </a:t>
            </a:r>
            <a:r>
              <a:rPr lang="en-IE" sz="1300" b="0" i="0" u="none" strike="noStrike" dirty="0">
                <a:effectLst/>
                <a:latin typeface="Bookman Old Style" panose="02050604050505020204" pitchFamily="18" charset="0"/>
              </a:rPr>
              <a:t>Launch a limited-time promotion where customers buying poultry, laundry detergent, and mixes can receive a percentage savings.</a:t>
            </a:r>
          </a:p>
          <a:p>
            <a:r>
              <a:rPr lang="en-IE" sz="1300" b="1" i="0" u="none" strike="noStrike" dirty="0">
                <a:effectLst/>
                <a:latin typeface="Bookman Old Style" panose="02050604050505020204" pitchFamily="18" charset="0"/>
              </a:rPr>
              <a:t>Loyalty Program: </a:t>
            </a:r>
            <a:r>
              <a:rPr lang="en-IE" sz="1300" b="0" i="0" u="none" strike="noStrike" dirty="0">
                <a:effectLst/>
                <a:latin typeface="Bookman Old Style" panose="02050604050505020204" pitchFamily="18" charset="0"/>
              </a:rPr>
              <a:t>Implement a loyalty program where customers who frequently purchase recommended items or participate in the suggested combos can earn rewards or exclusive discounts. This will incentivize customer loyalty and encourage them to continue shopping with the store, fostering long-term relationships and repeat purchases.</a:t>
            </a:r>
          </a:p>
          <a:p>
            <a:pPr marL="0" indent="0">
              <a:buNone/>
            </a:pPr>
            <a:r>
              <a:rPr lang="en-IE" sz="1300" b="0" i="0" u="none" strike="noStrike" dirty="0">
                <a:effectLst/>
                <a:latin typeface="Bookman Old Style" panose="02050604050505020204" pitchFamily="18" charset="0"/>
              </a:rPr>
              <a:t>These recommendations are based on the association rules and the occurrence of certain items together, aiming to increase customer satisfaction and encourage them to explore additional products.</a:t>
            </a:r>
          </a:p>
          <a:p>
            <a:endParaRPr lang="en-US" sz="1100" dirty="0"/>
          </a:p>
        </p:txBody>
      </p:sp>
      <p:pic>
        <p:nvPicPr>
          <p:cNvPr id="5" name="Picture 4" descr="A person pointing at something&#10;&#10;Description automatically generated with low confidence">
            <a:extLst>
              <a:ext uri="{FF2B5EF4-FFF2-40B4-BE49-F238E27FC236}">
                <a16:creationId xmlns:a16="http://schemas.microsoft.com/office/drawing/2014/main" id="{E072C319-FE5A-35C4-F4FD-157B8E6A30B0}"/>
              </a:ext>
            </a:extLst>
          </p:cNvPr>
          <p:cNvPicPr>
            <a:picLocks noChangeAspect="1"/>
          </p:cNvPicPr>
          <p:nvPr/>
        </p:nvPicPr>
        <p:blipFill rotWithShape="1">
          <a:blip r:embed="rId2"/>
          <a:srcRect r="16247" b="-3"/>
          <a:stretch/>
        </p:blipFill>
        <p:spPr>
          <a:xfrm>
            <a:off x="6848918" y="1672082"/>
            <a:ext cx="4504881" cy="4504881"/>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49"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980527" y="1929807"/>
            <a:ext cx="4556632" cy="455663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7"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00988" y="1969050"/>
            <a:ext cx="666675" cy="6485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7517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icture containing graphics, graphic design, colorfulness, text&#10;&#10;Description automatically generated">
            <a:extLst>
              <a:ext uri="{FF2B5EF4-FFF2-40B4-BE49-F238E27FC236}">
                <a16:creationId xmlns:a16="http://schemas.microsoft.com/office/drawing/2014/main" id="{1BD1B7BD-7492-58AD-DB61-52216773A77B}"/>
              </a:ext>
            </a:extLst>
          </p:cNvPr>
          <p:cNvPicPr>
            <a:picLocks noChangeAspect="1"/>
          </p:cNvPicPr>
          <p:nvPr/>
        </p:nvPicPr>
        <p:blipFill rotWithShape="1">
          <a:blip r:embed="rId2"/>
          <a:srcRect t="17486" b="15362"/>
          <a:stretch/>
        </p:blipFill>
        <p:spPr>
          <a:xfrm>
            <a:off x="20" y="1282"/>
            <a:ext cx="12191980" cy="6856718"/>
          </a:xfrm>
          <a:prstGeom prst="rect">
            <a:avLst/>
          </a:prstGeom>
        </p:spPr>
      </p:pic>
    </p:spTree>
    <p:extLst>
      <p:ext uri="{BB962C8B-B14F-4D97-AF65-F5344CB8AC3E}">
        <p14:creationId xmlns:p14="http://schemas.microsoft.com/office/powerpoint/2010/main" val="3057513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72FC69CA-C9F5-6C18-21E4-973C56074DEB}"/>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latin typeface="Bookman Old Style" panose="02050604050505020204" pitchFamily="18" charset="0"/>
              </a:rPr>
              <a:t>CONTENT </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C6CB77-2287-DAAC-9F62-79F738F23CBB}"/>
              </a:ext>
            </a:extLst>
          </p:cNvPr>
          <p:cNvSpPr>
            <a:spLocks noGrp="1"/>
          </p:cNvSpPr>
          <p:nvPr>
            <p:ph idx="1"/>
          </p:nvPr>
        </p:nvSpPr>
        <p:spPr>
          <a:xfrm>
            <a:off x="897769" y="1909192"/>
            <a:ext cx="4586513" cy="3647710"/>
          </a:xfrm>
        </p:spPr>
        <p:txBody>
          <a:bodyPr>
            <a:normAutofit/>
          </a:bodyPr>
          <a:lstStyle/>
          <a:p>
            <a:pPr marL="457200" indent="-457200">
              <a:buFont typeface="+mj-lt"/>
              <a:buAutoNum type="arabicPeriod"/>
            </a:pPr>
            <a:r>
              <a:rPr lang="en-US" sz="2000" b="1" i="0" u="none" strike="noStrike" dirty="0">
                <a:solidFill>
                  <a:schemeClr val="bg1"/>
                </a:solidFill>
                <a:effectLst/>
                <a:latin typeface="Bookman Old Style" panose="02050604050505020204" pitchFamily="18" charset="0"/>
              </a:rPr>
              <a:t>Exploratory Analysis of data</a:t>
            </a:r>
          </a:p>
          <a:p>
            <a:pPr marL="457200" indent="-457200">
              <a:buFont typeface="+mj-lt"/>
              <a:buAutoNum type="arabicPeriod"/>
            </a:pPr>
            <a:r>
              <a:rPr lang="en-US" sz="2000" b="1" i="0" u="none" strike="noStrike" dirty="0">
                <a:solidFill>
                  <a:schemeClr val="bg1"/>
                </a:solidFill>
                <a:effectLst/>
                <a:latin typeface="Bookman Old Style" panose="02050604050505020204" pitchFamily="18" charset="0"/>
              </a:rPr>
              <a:t>Market Basket Analysis </a:t>
            </a:r>
          </a:p>
          <a:p>
            <a:pPr marL="457200" indent="-457200">
              <a:buFont typeface="+mj-lt"/>
              <a:buAutoNum type="arabicPeriod"/>
            </a:pPr>
            <a:r>
              <a:rPr lang="en-IE" sz="2000" b="1" i="0" u="none" strike="noStrike" dirty="0">
                <a:solidFill>
                  <a:schemeClr val="bg1"/>
                </a:solidFill>
                <a:effectLst/>
                <a:latin typeface="Bookman Old Style" panose="02050604050505020204" pitchFamily="18" charset="0"/>
              </a:rPr>
              <a:t>Associations Identification </a:t>
            </a:r>
          </a:p>
          <a:p>
            <a:pPr marL="457200" indent="-457200">
              <a:buFont typeface="+mj-lt"/>
              <a:buAutoNum type="arabicPeriod"/>
            </a:pPr>
            <a:r>
              <a:rPr lang="en-IE" sz="2000" b="1" i="0" u="none" strike="noStrike" dirty="0">
                <a:solidFill>
                  <a:schemeClr val="bg1"/>
                </a:solidFill>
                <a:effectLst/>
                <a:latin typeface="Bookman Old Style" panose="02050604050505020204" pitchFamily="18" charset="0"/>
              </a:rPr>
              <a:t>Suggestion of Possible Combos with Lucrative Offers</a:t>
            </a:r>
            <a:endParaRPr lang="en-US" sz="2000" b="1" i="0" u="none" strike="noStrike" dirty="0">
              <a:solidFill>
                <a:schemeClr val="bg1"/>
              </a:solidFill>
              <a:effectLst/>
              <a:latin typeface="Bookman Old Style" panose="02050604050505020204" pitchFamily="18" charset="0"/>
            </a:endParaRPr>
          </a:p>
          <a:p>
            <a:endParaRPr lang="en-US" sz="2000" dirty="0">
              <a:solidFill>
                <a:schemeClr val="bg1"/>
              </a:solidFill>
            </a:endParaRP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person, clothing, finger, screenshot&#10;&#10;Description automatically generated">
            <a:extLst>
              <a:ext uri="{FF2B5EF4-FFF2-40B4-BE49-F238E27FC236}">
                <a16:creationId xmlns:a16="http://schemas.microsoft.com/office/drawing/2014/main" id="{B1064C07-201D-0824-0464-13273D6B1222}"/>
              </a:ext>
            </a:extLst>
          </p:cNvPr>
          <p:cNvPicPr>
            <a:picLocks noChangeAspect="1"/>
          </p:cNvPicPr>
          <p:nvPr/>
        </p:nvPicPr>
        <p:blipFill>
          <a:blip r:embed="rId2"/>
          <a:stretch>
            <a:fillRect/>
          </a:stretch>
        </p:blipFill>
        <p:spPr>
          <a:xfrm>
            <a:off x="6525453" y="1056134"/>
            <a:ext cx="5666547" cy="4745732"/>
          </a:xfrm>
          <a:prstGeom prst="rect">
            <a:avLst/>
          </a:prstGeom>
        </p:spPr>
      </p:pic>
    </p:spTree>
    <p:extLst>
      <p:ext uri="{BB962C8B-B14F-4D97-AF65-F5344CB8AC3E}">
        <p14:creationId xmlns:p14="http://schemas.microsoft.com/office/powerpoint/2010/main" val="105756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ey circle on a white background&#10;&#10;Description automatically generated with low confidence">
            <a:extLst>
              <a:ext uri="{FF2B5EF4-FFF2-40B4-BE49-F238E27FC236}">
                <a16:creationId xmlns:a16="http://schemas.microsoft.com/office/drawing/2014/main" id="{89DD1966-FE8F-263D-FE8C-274F9AE3EE18}"/>
              </a:ext>
            </a:extLst>
          </p:cNvPr>
          <p:cNvPicPr>
            <a:picLocks noChangeAspect="1"/>
          </p:cNvPicPr>
          <p:nvPr/>
        </p:nvPicPr>
        <p:blipFill rotWithShape="1">
          <a:blip r:embed="rId2"/>
          <a:srcRect r="9089" b="14122"/>
          <a:stretch/>
        </p:blipFill>
        <p:spPr>
          <a:xfrm>
            <a:off x="3523488" y="10"/>
            <a:ext cx="8668512" cy="6857990"/>
          </a:xfrm>
          <a:prstGeom prst="rect">
            <a:avLst/>
          </a:prstGeom>
        </p:spPr>
      </p:pic>
      <p:sp>
        <p:nvSpPr>
          <p:cNvPr id="27" name="Rectangle 16">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1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54819A33-B79A-92F1-BF71-B8C8221DD385}"/>
              </a:ext>
            </a:extLst>
          </p:cNvPr>
          <p:cNvSpPr txBox="1"/>
          <p:nvPr/>
        </p:nvSpPr>
        <p:spPr>
          <a:xfrm>
            <a:off x="371094" y="2718054"/>
            <a:ext cx="5724906" cy="3207258"/>
          </a:xfrm>
          <a:prstGeom prst="rect">
            <a:avLst/>
          </a:prstGeom>
        </p:spPr>
        <p:txBody>
          <a:bodyPr vert="horz" lIns="91440" tIns="45720" rIns="91440" bIns="45720" rtlCol="0" anchor="t">
            <a:normAutofit/>
          </a:bodyPr>
          <a:lstStyle/>
          <a:p>
            <a:pPr>
              <a:lnSpc>
                <a:spcPct val="90000"/>
              </a:lnSpc>
            </a:pPr>
            <a:r>
              <a:rPr lang="en-US" sz="2400" b="1" i="0" u="none" strike="noStrike" dirty="0">
                <a:effectLst/>
                <a:latin typeface="Bookman Old Style" panose="02050604050505020204" pitchFamily="18" charset="0"/>
              </a:rPr>
              <a:t>01. Exploratory Analysis</a:t>
            </a:r>
          </a:p>
          <a:p>
            <a:pPr indent="-228600">
              <a:lnSpc>
                <a:spcPct val="90000"/>
              </a:lnSpc>
              <a:buFont typeface="Arial" panose="020B0604020202020204" pitchFamily="34" charset="0"/>
              <a:buChar char="•"/>
            </a:pPr>
            <a:endParaRPr lang="en-US" sz="1700" b="1" dirty="0">
              <a:latin typeface="Bookman Old Style" panose="02050604050505020204" pitchFamily="18" charset="0"/>
            </a:endParaRPr>
          </a:p>
          <a:p>
            <a:pPr marL="457200" indent="-228600">
              <a:lnSpc>
                <a:spcPct val="90000"/>
              </a:lnSpc>
              <a:spcAft>
                <a:spcPts val="600"/>
              </a:spcAft>
              <a:buFont typeface="Arial" panose="020B0604020202020204" pitchFamily="34" charset="0"/>
              <a:buChar char="•"/>
            </a:pPr>
            <a:r>
              <a:rPr lang="en-US" sz="1700" b="1" dirty="0">
                <a:latin typeface="Bookman Old Style" panose="02050604050505020204" pitchFamily="18" charset="0"/>
              </a:rPr>
              <a:t>Executive summary of the data</a:t>
            </a:r>
          </a:p>
          <a:p>
            <a:pPr marL="457200" indent="-228600">
              <a:lnSpc>
                <a:spcPct val="90000"/>
              </a:lnSpc>
              <a:spcAft>
                <a:spcPts val="600"/>
              </a:spcAft>
              <a:buFont typeface="Arial" panose="020B0604020202020204" pitchFamily="34" charset="0"/>
              <a:buChar char="•"/>
            </a:pPr>
            <a:r>
              <a:rPr lang="en-US" sz="1700" b="1" dirty="0">
                <a:latin typeface="Bookman Old Style" panose="02050604050505020204" pitchFamily="18" charset="0"/>
              </a:rPr>
              <a:t>Exploratory Analysis of data (Trends across months/years/quarters/days)</a:t>
            </a:r>
          </a:p>
          <a:p>
            <a:pPr marL="457200" indent="-228600">
              <a:lnSpc>
                <a:spcPct val="90000"/>
              </a:lnSpc>
              <a:spcAft>
                <a:spcPts val="600"/>
              </a:spcAft>
              <a:buFont typeface="Arial" panose="020B0604020202020204" pitchFamily="34" charset="0"/>
              <a:buChar char="•"/>
            </a:pPr>
            <a:r>
              <a:rPr lang="en-US" sz="1700" b="1" dirty="0">
                <a:latin typeface="Bookman Old Style" panose="02050604050505020204" pitchFamily="18" charset="0"/>
              </a:rPr>
              <a:t>Summary </a:t>
            </a:r>
          </a:p>
        </p:txBody>
      </p:sp>
    </p:spTree>
    <p:extLst>
      <p:ext uri="{BB962C8B-B14F-4D97-AF65-F5344CB8AC3E}">
        <p14:creationId xmlns:p14="http://schemas.microsoft.com/office/powerpoint/2010/main" val="340280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C83A5C14-ED91-4CD1-809E-D29FF97C9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Freeform: Shape 24">
            <a:extLst>
              <a:ext uri="{FF2B5EF4-FFF2-40B4-BE49-F238E27FC236}">
                <a16:creationId xmlns:a16="http://schemas.microsoft.com/office/drawing/2014/main" id="{56065185-5C34-4F86-AA96-AA4D065B0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01600" sx="102000" sy="102000" algn="ctr"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erson pointing at a whiteboard&#10;&#10;Description automatically generated with low confidence">
            <a:extLst>
              <a:ext uri="{FF2B5EF4-FFF2-40B4-BE49-F238E27FC236}">
                <a16:creationId xmlns:a16="http://schemas.microsoft.com/office/drawing/2014/main" id="{3CDFBC7D-74FC-EDD6-8FA4-C682A4B5D906}"/>
              </a:ext>
            </a:extLst>
          </p:cNvPr>
          <p:cNvPicPr>
            <a:picLocks noChangeAspect="1"/>
          </p:cNvPicPr>
          <p:nvPr/>
        </p:nvPicPr>
        <p:blipFill rotWithShape="1">
          <a:blip r:embed="rId2"/>
          <a:srcRect t="11996" r="1" b="5815"/>
          <a:stretch/>
        </p:blipFill>
        <p:spPr>
          <a:xfrm>
            <a:off x="1" y="10"/>
            <a:ext cx="4200524" cy="6857990"/>
          </a:xfrm>
          <a:custGeom>
            <a:avLst/>
            <a:gdLst/>
            <a:ahLst/>
            <a:cxnLst/>
            <a:rect l="l" t="t" r="r" b="b"/>
            <a:pathLst>
              <a:path w="9948672" h="6858000">
                <a:moveTo>
                  <a:pt x="1593452" y="0"/>
                </a:moveTo>
                <a:lnTo>
                  <a:pt x="8355220" y="0"/>
                </a:lnTo>
                <a:lnTo>
                  <a:pt x="8491722" y="130333"/>
                </a:lnTo>
                <a:cubicBezTo>
                  <a:pt x="9391900" y="1031820"/>
                  <a:pt x="9948672" y="2277214"/>
                  <a:pt x="9948672" y="3652838"/>
                </a:cubicBezTo>
                <a:cubicBezTo>
                  <a:pt x="9948672" y="4856509"/>
                  <a:pt x="9522393" y="5960473"/>
                  <a:pt x="8812775" y="6821583"/>
                </a:cubicBezTo>
                <a:lnTo>
                  <a:pt x="8781276" y="6858000"/>
                </a:lnTo>
                <a:lnTo>
                  <a:pt x="1167397" y="6858000"/>
                </a:lnTo>
                <a:lnTo>
                  <a:pt x="1135897" y="6821583"/>
                </a:lnTo>
                <a:cubicBezTo>
                  <a:pt x="426279" y="5960473"/>
                  <a:pt x="0" y="4856509"/>
                  <a:pt x="0" y="3652838"/>
                </a:cubicBezTo>
                <a:cubicBezTo>
                  <a:pt x="0" y="2277214"/>
                  <a:pt x="556772" y="1031820"/>
                  <a:pt x="1456950" y="130333"/>
                </a:cubicBezTo>
                <a:close/>
              </a:path>
            </a:pathLst>
          </a:custGeom>
        </p:spPr>
      </p:pic>
      <p:sp>
        <p:nvSpPr>
          <p:cNvPr id="6" name="TextBox 5">
            <a:extLst>
              <a:ext uri="{FF2B5EF4-FFF2-40B4-BE49-F238E27FC236}">
                <a16:creationId xmlns:a16="http://schemas.microsoft.com/office/drawing/2014/main" id="{7273B83C-F3A4-2A93-7817-9D1C90D25443}"/>
              </a:ext>
            </a:extLst>
          </p:cNvPr>
          <p:cNvSpPr txBox="1"/>
          <p:nvPr/>
        </p:nvSpPr>
        <p:spPr>
          <a:xfrm>
            <a:off x="4200525" y="100013"/>
            <a:ext cx="7834312" cy="7017306"/>
          </a:xfrm>
          <a:prstGeom prst="rect">
            <a:avLst/>
          </a:prstGeom>
          <a:noFill/>
        </p:spPr>
        <p:txBody>
          <a:bodyPr wrap="square" rtlCol="0">
            <a:spAutoFit/>
          </a:bodyPr>
          <a:lstStyle/>
          <a:p>
            <a:r>
              <a:rPr lang="en-IE" sz="2000" b="1" i="0" u="none" strike="noStrike" dirty="0">
                <a:solidFill>
                  <a:srgbClr val="000000"/>
                </a:solidFill>
                <a:effectLst/>
                <a:latin typeface="Bookman Old Style" panose="02050604050505020204" pitchFamily="18" charset="0"/>
              </a:rPr>
              <a:t>Executive Summary of the data:</a:t>
            </a:r>
          </a:p>
          <a:p>
            <a:endParaRPr lang="en-IE" sz="1400" b="1" dirty="0">
              <a:solidFill>
                <a:srgbClr val="000000"/>
              </a:solidFill>
              <a:latin typeface="Bookman Old Style" panose="02050604050505020204" pitchFamily="18" charset="0"/>
            </a:endParaRPr>
          </a:p>
          <a:p>
            <a:r>
              <a:rPr lang="en-IE" sz="1600" b="1" i="0" u="none" strike="noStrike" dirty="0">
                <a:solidFill>
                  <a:srgbClr val="000000"/>
                </a:solidFill>
                <a:effectLst/>
                <a:latin typeface="Bookman Old Style" panose="02050604050505020204" pitchFamily="18" charset="0"/>
              </a:rPr>
              <a:t>Objective: </a:t>
            </a:r>
            <a:r>
              <a:rPr lang="en-IE" sz="1600" i="0" u="none" strike="noStrike" dirty="0">
                <a:solidFill>
                  <a:srgbClr val="000000"/>
                </a:solidFill>
                <a:effectLst/>
                <a:latin typeface="Bookman Old Style" panose="02050604050505020204" pitchFamily="18" charset="0"/>
              </a:rPr>
              <a:t>To analyse the Point of Sale (POS) data from a grocery store to identify the frequently occurring combinations of items in customer orders. Provide actionable recommendations for implementing popular combo offers and discounts, aiming to increase the store's revenue and enhance customer satisfaction.</a:t>
            </a:r>
          </a:p>
          <a:p>
            <a:endParaRPr lang="en-IE" sz="1600" dirty="0">
              <a:solidFill>
                <a:srgbClr val="000000"/>
              </a:solidFill>
              <a:latin typeface="Bookman Old Style" panose="02050604050505020204" pitchFamily="18" charset="0"/>
            </a:endParaRPr>
          </a:p>
          <a:p>
            <a:pPr marL="285750" indent="-285750">
              <a:buFont typeface="Arial" panose="020B0604020202020204" pitchFamily="34" charset="0"/>
              <a:buChar char="•"/>
            </a:pPr>
            <a:r>
              <a:rPr lang="en-IE" sz="1600" dirty="0">
                <a:solidFill>
                  <a:srgbClr val="000000"/>
                </a:solidFill>
                <a:latin typeface="Bookman Old Style" panose="02050604050505020204" pitchFamily="18" charset="0"/>
              </a:rPr>
              <a:t>The analysed dataset consists of 20,641 rows and 3 columns, representing the Point of Sale (POS) data from a grocery store. The columns include 'Date', '</a:t>
            </a:r>
            <a:r>
              <a:rPr lang="en-IE" sz="1600" dirty="0" err="1">
                <a:solidFill>
                  <a:srgbClr val="000000"/>
                </a:solidFill>
                <a:latin typeface="Bookman Old Style" panose="02050604050505020204" pitchFamily="18" charset="0"/>
              </a:rPr>
              <a:t>Order_id</a:t>
            </a:r>
            <a:r>
              <a:rPr lang="en-IE" sz="1600" dirty="0">
                <a:solidFill>
                  <a:srgbClr val="000000"/>
                </a:solidFill>
                <a:latin typeface="Bookman Old Style" panose="02050604050505020204" pitchFamily="18" charset="0"/>
              </a:rPr>
              <a:t>', and 'Product'. The dataset does not contain any missing values. </a:t>
            </a:r>
          </a:p>
          <a:p>
            <a:endParaRPr lang="en-IE" sz="1600" dirty="0">
              <a:solidFill>
                <a:srgbClr val="000000"/>
              </a:solidFill>
              <a:latin typeface="Bookman Old Style" panose="02050604050505020204" pitchFamily="18" charset="0"/>
            </a:endParaRPr>
          </a:p>
          <a:p>
            <a:pPr marL="285750" indent="-285750" algn="just">
              <a:buFont typeface="Arial" panose="020B0604020202020204" pitchFamily="34" charset="0"/>
              <a:buChar char="•"/>
            </a:pPr>
            <a:r>
              <a:rPr lang="en-IE" sz="1600" b="1" dirty="0">
                <a:solidFill>
                  <a:srgbClr val="000000"/>
                </a:solidFill>
                <a:latin typeface="Bookman Old Style" panose="02050604050505020204" pitchFamily="18" charset="0"/>
              </a:rPr>
              <a:t>Duplicate Values: </a:t>
            </a:r>
            <a:r>
              <a:rPr lang="en-IE" sz="1600" dirty="0">
                <a:solidFill>
                  <a:srgbClr val="000000"/>
                </a:solidFill>
                <a:latin typeface="Bookman Old Style" panose="02050604050505020204" pitchFamily="18" charset="0"/>
              </a:rPr>
              <a:t>There are 4,730 duplicate values present in the dataset.</a:t>
            </a:r>
            <a:r>
              <a:rPr lang="en-IE" sz="1600" b="1" dirty="0">
                <a:solidFill>
                  <a:srgbClr val="000000"/>
                </a:solidFill>
                <a:latin typeface="Bookman Old Style" panose="02050604050505020204" pitchFamily="18" charset="0"/>
              </a:rPr>
              <a:t> </a:t>
            </a:r>
            <a:r>
              <a:rPr lang="en-IE" sz="1600" dirty="0">
                <a:solidFill>
                  <a:srgbClr val="000000"/>
                </a:solidFill>
                <a:latin typeface="Bookman Old Style" panose="02050604050505020204" pitchFamily="18" charset="0"/>
              </a:rPr>
              <a:t>Although there are duplicate values in the dataset, it is not necessary to remove them. Each duplicate order ID corresponds to the purchase of different products, indicating that these duplicates represent unique transactions. Therefore, the duplicate values do not need to be removed as they provide valuable insights into customer purchasing behaviour.</a:t>
            </a:r>
          </a:p>
          <a:p>
            <a:pPr algn="just"/>
            <a:endParaRPr lang="en-IE" sz="1600" dirty="0">
              <a:solidFill>
                <a:srgbClr val="000000"/>
              </a:solidFill>
              <a:latin typeface="Bookman Old Style" panose="02050604050505020204" pitchFamily="18" charset="0"/>
            </a:endParaRPr>
          </a:p>
          <a:p>
            <a:pPr marL="285750" indent="-285750" algn="just">
              <a:buFont typeface="Arial" panose="020B0604020202020204" pitchFamily="34" charset="0"/>
              <a:buChar char="•"/>
            </a:pPr>
            <a:r>
              <a:rPr lang="en-IE" sz="1600" b="1" dirty="0">
                <a:solidFill>
                  <a:srgbClr val="000000"/>
                </a:solidFill>
                <a:latin typeface="Bookman Old Style" panose="02050604050505020204" pitchFamily="18" charset="0"/>
              </a:rPr>
              <a:t>Market Basket Analysis </a:t>
            </a:r>
            <a:r>
              <a:rPr lang="en-IE" sz="1600" dirty="0">
                <a:solidFill>
                  <a:srgbClr val="000000"/>
                </a:solidFill>
                <a:latin typeface="Bookman Old Style" panose="02050604050505020204" pitchFamily="18" charset="0"/>
              </a:rPr>
              <a:t>helps the grocery store discover which items are commonly bought together by customers. This information can be used to create special deals and discounts on popular combinations of products, encouraging customers to buy related items. By using market basket analysis, the store can improve its sales strategies and better meet the preferences of its customers</a:t>
            </a:r>
          </a:p>
          <a:p>
            <a:pPr marL="285750" indent="-285750">
              <a:buFont typeface="Arial" panose="020B0604020202020204" pitchFamily="34" charset="0"/>
              <a:buChar char="•"/>
            </a:pPr>
            <a:endParaRPr lang="en-IE" sz="16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372528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2EFDB9-85D3-86BC-35F1-27059C014A1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b="1" kern="1200" dirty="0">
                <a:solidFill>
                  <a:srgbClr val="FFFFFF"/>
                </a:solidFill>
                <a:latin typeface="+mj-lt"/>
                <a:ea typeface="+mj-ea"/>
                <a:cs typeface="+mj-cs"/>
              </a:rPr>
              <a:t>Exploratory Analysis of data</a:t>
            </a:r>
            <a:endParaRPr lang="en-US" sz="3600" kern="1200" dirty="0">
              <a:solidFill>
                <a:srgbClr val="FFFFFF"/>
              </a:solidFill>
              <a:latin typeface="+mj-lt"/>
              <a:ea typeface="+mj-ea"/>
              <a:cs typeface="+mj-cs"/>
            </a:endParaRPr>
          </a:p>
        </p:txBody>
      </p:sp>
      <p:pic>
        <p:nvPicPr>
          <p:cNvPr id="7" name="Picture 6" descr="A magnifying glass on a graph&#10;&#10;Description automatically generated with medium confidence">
            <a:extLst>
              <a:ext uri="{FF2B5EF4-FFF2-40B4-BE49-F238E27FC236}">
                <a16:creationId xmlns:a16="http://schemas.microsoft.com/office/drawing/2014/main" id="{F1260479-E24E-3C5D-2EB0-912E110D5B73}"/>
              </a:ext>
            </a:extLst>
          </p:cNvPr>
          <p:cNvPicPr>
            <a:picLocks noChangeAspect="1"/>
          </p:cNvPicPr>
          <p:nvPr/>
        </p:nvPicPr>
        <p:blipFill>
          <a:blip r:embed="rId2"/>
          <a:stretch>
            <a:fillRect/>
          </a:stretch>
        </p:blipFill>
        <p:spPr>
          <a:xfrm>
            <a:off x="4843045" y="643466"/>
            <a:ext cx="6649241" cy="5568739"/>
          </a:xfrm>
          <a:prstGeom prst="rect">
            <a:avLst/>
          </a:prstGeom>
        </p:spPr>
      </p:pic>
    </p:spTree>
    <p:extLst>
      <p:ext uri="{BB962C8B-B14F-4D97-AF65-F5344CB8AC3E}">
        <p14:creationId xmlns:p14="http://schemas.microsoft.com/office/powerpoint/2010/main" val="2546058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15"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AEC9910-9113-F7B1-A6AF-397EC15510B8}"/>
              </a:ext>
            </a:extLst>
          </p:cNvPr>
          <p:cNvSpPr>
            <a:spLocks noGrp="1"/>
          </p:cNvSpPr>
          <p:nvPr>
            <p:ph idx="1"/>
          </p:nvPr>
        </p:nvSpPr>
        <p:spPr>
          <a:xfrm>
            <a:off x="897769" y="1909192"/>
            <a:ext cx="4586513" cy="3647710"/>
          </a:xfrm>
        </p:spPr>
        <p:txBody>
          <a:bodyPr>
            <a:normAutofit/>
          </a:bodyPr>
          <a:lstStyle/>
          <a:p>
            <a:r>
              <a:rPr lang="en-IE" sz="2000" b="0" i="0" u="none" strike="noStrike" dirty="0">
                <a:solidFill>
                  <a:schemeClr val="bg1"/>
                </a:solidFill>
                <a:effectLst/>
                <a:latin typeface="Bookman Old Style" panose="02050604050505020204" pitchFamily="18" charset="0"/>
              </a:rPr>
              <a:t>The </a:t>
            </a:r>
            <a:r>
              <a:rPr lang="en-IE" sz="2000" b="0" i="0" u="none" strike="noStrike" dirty="0" err="1">
                <a:solidFill>
                  <a:schemeClr val="bg1"/>
                </a:solidFill>
                <a:effectLst/>
                <a:latin typeface="Bookman Old Style" panose="02050604050505020204" pitchFamily="18" charset="0"/>
              </a:rPr>
              <a:t>treemap</a:t>
            </a:r>
            <a:r>
              <a:rPr lang="en-IE" sz="2000" b="0" i="0" u="none" strike="noStrike" dirty="0">
                <a:solidFill>
                  <a:schemeClr val="bg1"/>
                </a:solidFill>
                <a:effectLst/>
                <a:latin typeface="Bookman Old Style" panose="02050604050505020204" pitchFamily="18" charset="0"/>
              </a:rPr>
              <a:t> analysis reveals the top most occurring products in the dataset, with Poultry having the highest count of 640, followed by Soda with a count of 597, Cereal with 591, Ice-cream with 579, Cheese with 578, and Waffles with 575. These findings highlight the popularity and demand for these specific products.</a:t>
            </a:r>
            <a:endParaRPr lang="en-US" sz="2000" dirty="0">
              <a:solidFill>
                <a:schemeClr val="bg1"/>
              </a:solidFill>
              <a:latin typeface="Bookman Old Style" panose="02050604050505020204" pitchFamily="18" charset="0"/>
            </a:endParaRP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 screenshot, square, rectangle&#10;&#10;Description automatically generated">
            <a:extLst>
              <a:ext uri="{FF2B5EF4-FFF2-40B4-BE49-F238E27FC236}">
                <a16:creationId xmlns:a16="http://schemas.microsoft.com/office/drawing/2014/main" id="{BDEB92FC-DA1C-D2AF-B6DB-819C93B45911}"/>
              </a:ext>
            </a:extLst>
          </p:cNvPr>
          <p:cNvPicPr>
            <a:picLocks noChangeAspect="1"/>
          </p:cNvPicPr>
          <p:nvPr/>
        </p:nvPicPr>
        <p:blipFill rotWithShape="1">
          <a:blip r:embed="rId2"/>
          <a:srcRect r="42988" b="1"/>
          <a:stretch/>
        </p:blipFill>
        <p:spPr>
          <a:xfrm>
            <a:off x="6525453" y="10"/>
            <a:ext cx="5666547" cy="6857990"/>
          </a:xfrm>
          <a:prstGeom prst="rect">
            <a:avLst/>
          </a:prstGeom>
        </p:spPr>
      </p:pic>
      <p:sp>
        <p:nvSpPr>
          <p:cNvPr id="6" name="TextBox 5">
            <a:extLst>
              <a:ext uri="{FF2B5EF4-FFF2-40B4-BE49-F238E27FC236}">
                <a16:creationId xmlns:a16="http://schemas.microsoft.com/office/drawing/2014/main" id="{EC8A3603-3C68-0CF0-10A0-506D2ADAA0D4}"/>
              </a:ext>
            </a:extLst>
          </p:cNvPr>
          <p:cNvSpPr txBox="1"/>
          <p:nvPr/>
        </p:nvSpPr>
        <p:spPr>
          <a:xfrm>
            <a:off x="1100138" y="1128713"/>
            <a:ext cx="3357562" cy="400110"/>
          </a:xfrm>
          <a:prstGeom prst="rect">
            <a:avLst/>
          </a:prstGeom>
          <a:noFill/>
        </p:spPr>
        <p:txBody>
          <a:bodyPr wrap="square" rtlCol="0">
            <a:spAutoFit/>
          </a:bodyPr>
          <a:lstStyle/>
          <a:p>
            <a:r>
              <a:rPr lang="en-US" sz="2000" b="1" dirty="0">
                <a:solidFill>
                  <a:schemeClr val="bg1"/>
                </a:solidFill>
                <a:latin typeface="Bookman Old Style" panose="02050604050505020204" pitchFamily="18" charset="0"/>
              </a:rPr>
              <a:t>Product Frequency </a:t>
            </a:r>
          </a:p>
        </p:txBody>
      </p:sp>
    </p:spTree>
    <p:extLst>
      <p:ext uri="{BB962C8B-B14F-4D97-AF65-F5344CB8AC3E}">
        <p14:creationId xmlns:p14="http://schemas.microsoft.com/office/powerpoint/2010/main" val="2684309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2">
            <a:extLst>
              <a:ext uri="{FF2B5EF4-FFF2-40B4-BE49-F238E27FC236}">
                <a16:creationId xmlns:a16="http://schemas.microsoft.com/office/drawing/2014/main" id="{CD504B3E-2155-480C-A1E5-DBFD02C55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4">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9" name="Rectangle 28">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4717B74-081A-2023-1EF6-575D35BE8EE9}"/>
              </a:ext>
            </a:extLst>
          </p:cNvPr>
          <p:cNvSpPr>
            <a:spLocks noGrp="1"/>
          </p:cNvSpPr>
          <p:nvPr>
            <p:ph idx="1"/>
          </p:nvPr>
        </p:nvSpPr>
        <p:spPr>
          <a:xfrm>
            <a:off x="5349240" y="586822"/>
            <a:ext cx="6007608" cy="1645920"/>
          </a:xfrm>
        </p:spPr>
        <p:txBody>
          <a:bodyPr anchor="ctr">
            <a:noAutofit/>
          </a:bodyPr>
          <a:lstStyle/>
          <a:p>
            <a:r>
              <a:rPr lang="en-IE" sz="1600" b="0" i="0" u="none" strike="noStrike" dirty="0">
                <a:solidFill>
                  <a:srgbClr val="374151"/>
                </a:solidFill>
                <a:effectLst/>
                <a:latin typeface="Bookman Old Style" panose="02050604050505020204" pitchFamily="18" charset="0"/>
              </a:rPr>
              <a:t>Based on the below data, it can be inferred that there was a relatively stable level of order activity from 2018 to 2019, with a slight decrease observed. However, further analysis is required to understand the trends and patterns in the order data for 2020, since it is important to consider that the dataset only includes data for the first two months of 2020.</a:t>
            </a:r>
            <a:endParaRPr lang="en-US" sz="1600" dirty="0">
              <a:latin typeface="Bookman Old Style" panose="02050604050505020204" pitchFamily="18" charset="0"/>
            </a:endParaRPr>
          </a:p>
        </p:txBody>
      </p:sp>
      <p:pic>
        <p:nvPicPr>
          <p:cNvPr id="7" name="Picture 6" descr="A picture containing text, font, screenshot, white&#10;&#10;Description automatically generated">
            <a:extLst>
              <a:ext uri="{FF2B5EF4-FFF2-40B4-BE49-F238E27FC236}">
                <a16:creationId xmlns:a16="http://schemas.microsoft.com/office/drawing/2014/main" id="{338909C3-0B8F-8F54-476A-37FDAB009301}"/>
              </a:ext>
            </a:extLst>
          </p:cNvPr>
          <p:cNvPicPr>
            <a:picLocks noChangeAspect="1"/>
          </p:cNvPicPr>
          <p:nvPr/>
        </p:nvPicPr>
        <p:blipFill rotWithShape="1">
          <a:blip r:embed="rId2"/>
          <a:srcRect r="27283" b="-1"/>
          <a:stretch/>
        </p:blipFill>
        <p:spPr>
          <a:xfrm>
            <a:off x="490408" y="2825242"/>
            <a:ext cx="1499609" cy="1207515"/>
          </a:xfrm>
          <a:prstGeom prst="rect">
            <a:avLst/>
          </a:prstGeom>
          <a:ln>
            <a:solidFill>
              <a:schemeClr val="accent2"/>
            </a:solidFill>
          </a:ln>
        </p:spPr>
      </p:pic>
      <p:sp>
        <p:nvSpPr>
          <p:cNvPr id="10" name="TextBox 9">
            <a:extLst>
              <a:ext uri="{FF2B5EF4-FFF2-40B4-BE49-F238E27FC236}">
                <a16:creationId xmlns:a16="http://schemas.microsoft.com/office/drawing/2014/main" id="{A8F1CFB3-5FED-45E5-FD8C-7B2C3DE081BB}"/>
              </a:ext>
            </a:extLst>
          </p:cNvPr>
          <p:cNvSpPr txBox="1"/>
          <p:nvPr/>
        </p:nvSpPr>
        <p:spPr>
          <a:xfrm>
            <a:off x="1057275" y="1057739"/>
            <a:ext cx="3457575" cy="400110"/>
          </a:xfrm>
          <a:prstGeom prst="rect">
            <a:avLst/>
          </a:prstGeom>
          <a:noFill/>
        </p:spPr>
        <p:txBody>
          <a:bodyPr wrap="square" rtlCol="0">
            <a:spAutoFit/>
          </a:bodyPr>
          <a:lstStyle/>
          <a:p>
            <a:r>
              <a:rPr lang="en-US" sz="2000" b="1" dirty="0">
                <a:latin typeface="Bookman Old Style" panose="02050604050505020204" pitchFamily="18" charset="0"/>
              </a:rPr>
              <a:t>Orders by Year</a:t>
            </a:r>
          </a:p>
        </p:txBody>
      </p:sp>
      <p:pic>
        <p:nvPicPr>
          <p:cNvPr id="17" name="Picture 16" descr="A picture containing line, screenshot, plot, slope&#10;&#10;Description automatically generated">
            <a:extLst>
              <a:ext uri="{FF2B5EF4-FFF2-40B4-BE49-F238E27FC236}">
                <a16:creationId xmlns:a16="http://schemas.microsoft.com/office/drawing/2014/main" id="{0D150949-7801-16CE-9CB5-C96AD3867EFF}"/>
              </a:ext>
            </a:extLst>
          </p:cNvPr>
          <p:cNvPicPr>
            <a:picLocks noChangeAspect="1"/>
          </p:cNvPicPr>
          <p:nvPr/>
        </p:nvPicPr>
        <p:blipFill>
          <a:blip r:embed="rId3"/>
          <a:stretch>
            <a:fillRect/>
          </a:stretch>
        </p:blipFill>
        <p:spPr>
          <a:xfrm>
            <a:off x="2898641" y="2676139"/>
            <a:ext cx="8823222" cy="3907129"/>
          </a:xfrm>
          <a:prstGeom prst="rect">
            <a:avLst/>
          </a:prstGeom>
          <a:ln w="28575">
            <a:solidFill>
              <a:schemeClr val="accent2"/>
            </a:solidFill>
          </a:ln>
        </p:spPr>
      </p:pic>
    </p:spTree>
    <p:extLst>
      <p:ext uri="{BB962C8B-B14F-4D97-AF65-F5344CB8AC3E}">
        <p14:creationId xmlns:p14="http://schemas.microsoft.com/office/powerpoint/2010/main" val="1714599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8419FEB-8892-70C1-A8CB-1504C1D2F010}"/>
              </a:ext>
            </a:extLst>
          </p:cNvPr>
          <p:cNvSpPr>
            <a:spLocks noGrp="1"/>
          </p:cNvSpPr>
          <p:nvPr>
            <p:ph idx="1"/>
          </p:nvPr>
        </p:nvSpPr>
        <p:spPr>
          <a:xfrm>
            <a:off x="96609" y="2693479"/>
            <a:ext cx="3937373" cy="3207258"/>
          </a:xfrm>
        </p:spPr>
        <p:txBody>
          <a:bodyPr anchor="t">
            <a:noAutofit/>
          </a:bodyPr>
          <a:lstStyle/>
          <a:p>
            <a:pPr algn="just"/>
            <a:r>
              <a:rPr lang="en-IE" sz="1800" dirty="0">
                <a:solidFill>
                  <a:srgbClr val="374151"/>
                </a:solidFill>
                <a:latin typeface="Bookman Old Style" panose="02050604050505020204" pitchFamily="18" charset="0"/>
              </a:rPr>
              <a:t>I</a:t>
            </a:r>
            <a:r>
              <a:rPr lang="en-IE" sz="1800" b="0" i="0" u="none" strike="noStrike" dirty="0">
                <a:solidFill>
                  <a:srgbClr val="374151"/>
                </a:solidFill>
                <a:effectLst/>
                <a:latin typeface="Bookman Old Style" panose="02050604050505020204" pitchFamily="18" charset="0"/>
              </a:rPr>
              <a:t>t can be inferred that there was a general downward trend in the number of unique order IDs from Q1 to Q3. This may indicate a potential decrease in overall order activity during this period. However, further analysis is required to understand the complete picture of order trends throughout the year, especially in the absence of Q4 data.</a:t>
            </a:r>
            <a:endParaRPr lang="en-US" sz="1800" dirty="0">
              <a:latin typeface="Bookman Old Style" panose="02050604050505020204" pitchFamily="18" charset="0"/>
            </a:endParaRPr>
          </a:p>
        </p:txBody>
      </p:sp>
      <p:sp>
        <p:nvSpPr>
          <p:cNvPr id="6" name="TextBox 5">
            <a:extLst>
              <a:ext uri="{FF2B5EF4-FFF2-40B4-BE49-F238E27FC236}">
                <a16:creationId xmlns:a16="http://schemas.microsoft.com/office/drawing/2014/main" id="{146C4DC9-6249-B6E0-4729-C5C8023BB9F3}"/>
              </a:ext>
            </a:extLst>
          </p:cNvPr>
          <p:cNvSpPr txBox="1"/>
          <p:nvPr/>
        </p:nvSpPr>
        <p:spPr>
          <a:xfrm>
            <a:off x="700088" y="957263"/>
            <a:ext cx="3109912" cy="400110"/>
          </a:xfrm>
          <a:prstGeom prst="rect">
            <a:avLst/>
          </a:prstGeom>
          <a:noFill/>
        </p:spPr>
        <p:txBody>
          <a:bodyPr wrap="square" rtlCol="0">
            <a:spAutoFit/>
          </a:bodyPr>
          <a:lstStyle/>
          <a:p>
            <a:r>
              <a:rPr lang="en-US" sz="2000" b="1" dirty="0">
                <a:latin typeface="Bookman Old Style" panose="02050604050505020204" pitchFamily="18" charset="0"/>
              </a:rPr>
              <a:t>Orders by Quarterly </a:t>
            </a:r>
          </a:p>
        </p:txBody>
      </p:sp>
      <p:pic>
        <p:nvPicPr>
          <p:cNvPr id="8" name="Picture 7">
            <a:extLst>
              <a:ext uri="{FF2B5EF4-FFF2-40B4-BE49-F238E27FC236}">
                <a16:creationId xmlns:a16="http://schemas.microsoft.com/office/drawing/2014/main" id="{0B2FC070-9248-93E9-3918-8FB0690CE404}"/>
              </a:ext>
            </a:extLst>
          </p:cNvPr>
          <p:cNvPicPr>
            <a:picLocks noChangeAspect="1"/>
          </p:cNvPicPr>
          <p:nvPr/>
        </p:nvPicPr>
        <p:blipFill>
          <a:blip r:embed="rId2"/>
          <a:stretch>
            <a:fillRect/>
          </a:stretch>
        </p:blipFill>
        <p:spPr>
          <a:xfrm>
            <a:off x="4851565" y="596593"/>
            <a:ext cx="6797337" cy="5378439"/>
          </a:xfrm>
          <a:prstGeom prst="rect">
            <a:avLst/>
          </a:prstGeom>
          <a:ln>
            <a:solidFill>
              <a:schemeClr val="accent2"/>
            </a:solidFill>
          </a:ln>
        </p:spPr>
      </p:pic>
    </p:spTree>
    <p:extLst>
      <p:ext uri="{BB962C8B-B14F-4D97-AF65-F5344CB8AC3E}">
        <p14:creationId xmlns:p14="http://schemas.microsoft.com/office/powerpoint/2010/main" val="2072268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1619</TotalTime>
  <Words>1945</Words>
  <Application>Microsoft Macintosh PowerPoint</Application>
  <PresentationFormat>Widescreen</PresentationFormat>
  <Paragraphs>88</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 CHANCERY</vt:lpstr>
      <vt:lpstr>Arial</vt:lpstr>
      <vt:lpstr>Bookman Old Style</vt:lpstr>
      <vt:lpstr>Calibri</vt:lpstr>
      <vt:lpstr>Calibri Light</vt:lpstr>
      <vt:lpstr>Söhne</vt:lpstr>
      <vt:lpstr>Office Theme</vt:lpstr>
      <vt:lpstr>PowerPoint Presentation</vt:lpstr>
      <vt:lpstr>PowerPoint Presentation</vt:lpstr>
      <vt:lpstr>CONTENT </vt:lpstr>
      <vt:lpstr>PowerPoint Presentation</vt:lpstr>
      <vt:lpstr>PowerPoint Presentation</vt:lpstr>
      <vt:lpstr>Exploratory Analysis of data</vt:lpstr>
      <vt:lpstr>PowerPoint Presentation</vt:lpstr>
      <vt:lpstr>PowerPoint Presentation</vt:lpstr>
      <vt:lpstr>PowerPoint Presentation</vt:lpstr>
      <vt:lpstr>PowerPoint Presentation</vt:lpstr>
      <vt:lpstr>PowerPoint Presentation</vt:lpstr>
      <vt:lpstr>Top ordered products- 2018 </vt:lpstr>
      <vt:lpstr>Top ordered products- 2019</vt:lpstr>
      <vt:lpstr>Top ordered products- 2020</vt:lpstr>
      <vt:lpstr>Summary </vt:lpstr>
      <vt:lpstr>2. Market Basket Analysis</vt:lpstr>
      <vt:lpstr>Market Basket Analysis</vt:lpstr>
      <vt:lpstr>Association Rules &amp; its relevance.</vt:lpstr>
      <vt:lpstr>KNIME workflow image </vt:lpstr>
      <vt:lpstr>Threshold values of Support and Confidence</vt:lpstr>
      <vt:lpstr>3. Associations Identification </vt:lpstr>
      <vt:lpstr>Association represented in tabular form</vt:lpstr>
      <vt:lpstr>Support, Confidence, and Lift Values: Metrics for Association Analysis</vt:lpstr>
      <vt:lpstr>4. Suggestion of Possible Combos with Lucrative Offers</vt:lpstr>
      <vt:lpstr>Recommendations (discount offers/ combos)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Yaresh Vijayasundaram</dc:creator>
  <cp:lastModifiedBy>Yaresh Vijayasundaram</cp:lastModifiedBy>
  <cp:revision>15</cp:revision>
  <dcterms:created xsi:type="dcterms:W3CDTF">2023-06-23T18:43:30Z</dcterms:created>
  <dcterms:modified xsi:type="dcterms:W3CDTF">2023-06-24T21:42:37Z</dcterms:modified>
</cp:coreProperties>
</file>

<file path=docProps/thumbnail.jpeg>
</file>